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16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18288000" cy="10287000"/>
  <p:notesSz cx="6858000" cy="9144000"/>
  <p:embeddedFontLst>
    <p:embeddedFont>
      <p:font typeface="Arimo" charset="1" panose="020B0604020202020204"/>
      <p:regular r:id="rId19"/>
    </p:embeddedFont>
    <p:embeddedFont>
      <p:font typeface="IBM Plex Sans" charset="1" panose="020B0503050203000203"/>
      <p:regular r:id="rId20"/>
    </p:embeddedFont>
    <p:embeddedFont>
      <p:font typeface="IBM Plex Sans Italics" charset="1" panose="020B0503050203000203"/>
      <p:regular r:id="rId22"/>
    </p:embeddedFont>
    <p:embeddedFont>
      <p:font typeface="IBM Plex Sans Bold" charset="1" panose="020B0803050203000203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notesMasters/notesMaster1.xml" Type="http://schemas.openxmlformats.org/officeDocument/2006/relationships/notesMaster"/><Relationship Id="rId17" Target="theme/theme2.xml" Type="http://schemas.openxmlformats.org/officeDocument/2006/relationships/theme"/><Relationship Id="rId18" Target="notesSlides/notesSlide1.xml" Type="http://schemas.openxmlformats.org/officeDocument/2006/relationships/notesSlide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notesSlides/notesSlide2.xml" Type="http://schemas.openxmlformats.org/officeDocument/2006/relationships/notesSlide"/><Relationship Id="rId22" Target="fonts/font22.fntdata" Type="http://schemas.openxmlformats.org/officeDocument/2006/relationships/font"/><Relationship Id="rId23" Target="notesSlides/notesSlide3.xml" Type="http://schemas.openxmlformats.org/officeDocument/2006/relationships/notesSlide"/><Relationship Id="rId24" Target="notesSlides/notesSlide4.xml" Type="http://schemas.openxmlformats.org/officeDocument/2006/relationships/notesSlide"/><Relationship Id="rId25" Target="notesSlides/notesSlide5.xml" Type="http://schemas.openxmlformats.org/officeDocument/2006/relationships/notesSlide"/><Relationship Id="rId26" Target="notesSlides/notesSlide6.xml" Type="http://schemas.openxmlformats.org/officeDocument/2006/relationships/notesSlide"/><Relationship Id="rId27" Target="notesSlides/notesSlide7.xml" Type="http://schemas.openxmlformats.org/officeDocument/2006/relationships/notesSlide"/><Relationship Id="rId28" Target="fonts/font28.fntdata" Type="http://schemas.openxmlformats.org/officeDocument/2006/relationships/font"/><Relationship Id="rId29" Target="notesSlides/notesSlide8.xml" Type="http://schemas.openxmlformats.org/officeDocument/2006/relationships/notesSlide"/><Relationship Id="rId3" Target="viewProps.xml" Type="http://schemas.openxmlformats.org/officeDocument/2006/relationships/viewProps"/><Relationship Id="rId30" Target="notesSlides/notesSlide9.xml" Type="http://schemas.openxmlformats.org/officeDocument/2006/relationships/notesSlide"/><Relationship Id="rId31" Target="notesSlides/notesSlide10.xml" Type="http://schemas.openxmlformats.org/officeDocument/2006/relationships/notes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.xml" Type="http://schemas.openxmlformats.org/officeDocument/2006/relationships/slide"/></Relationships>
</file>

<file path=ppt/notesSlides/_rels/notesSlide1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0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_rels/notesSlide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.xml" Type="http://schemas.openxmlformats.org/officeDocument/2006/relationships/slide"/></Relationships>
</file>

<file path=ppt/notesSlides/_rels/notesSlide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10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6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7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8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9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0.xml" Type="http://schemas.openxmlformats.org/officeDocument/2006/relationships/notesSlide"/><Relationship Id="rId3" Target="../media/image1.png" Type="http://schemas.openxmlformats.org/officeDocument/2006/relationships/image"/><Relationship Id="rId4" Target="../media/image2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1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1.png" Type="http://schemas.openxmlformats.org/officeDocument/2006/relationships/image"/><Relationship Id="rId4" Target="../media/image4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.xml" Type="http://schemas.openxmlformats.org/officeDocument/2006/relationships/notesSlide"/><Relationship Id="rId3" Target="../media/image1.png" Type="http://schemas.openxmlformats.org/officeDocument/2006/relationships/image"/><Relationship Id="rId4" Target="https://gamma.app/?utm_source=made-with-gamma" TargetMode="External" Type="http://schemas.openxmlformats.org/officeDocument/2006/relationships/hyperlink"/><Relationship Id="rId5" Target="../media/image5.png" Type="http://schemas.openxmlformats.org/officeDocument/2006/relationships/image"/><Relationship Id="rId6" Target="../media/image6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.xml" Type="http://schemas.openxmlformats.org/officeDocument/2006/relationships/notesSlide"/><Relationship Id="rId3" Target="../media/image1.png" Type="http://schemas.openxmlformats.org/officeDocument/2006/relationships/image"/><Relationship Id="rId4" Target="../media/image7.png" Type="http://schemas.openxmlformats.org/officeDocument/2006/relationships/image"/><Relationship Id="rId5" Target="../media/image8.png" Type="http://schemas.openxmlformats.org/officeDocument/2006/relationships/image"/><Relationship Id="rId6" Target="../media/image9.png" Type="http://schemas.openxmlformats.org/officeDocument/2006/relationships/image"/><Relationship Id="rId7" Target="../media/image10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.xml" Type="http://schemas.openxmlformats.org/officeDocument/2006/relationships/notesSlide"/><Relationship Id="rId3" Target="../media/image1.png" Type="http://schemas.openxmlformats.org/officeDocument/2006/relationships/image"/><Relationship Id="rId4" Target="../media/image11.png" Type="http://schemas.openxmlformats.org/officeDocument/2006/relationships/image"/><Relationship Id="rId5" Target="../media/image12.png" Type="http://schemas.openxmlformats.org/officeDocument/2006/relationships/image"/><Relationship Id="rId6" Target="../media/image13.png" Type="http://schemas.openxmlformats.org/officeDocument/2006/relationships/image"/><Relationship Id="rId7" Target="../media/image14.png" Type="http://schemas.openxmlformats.org/officeDocument/2006/relationships/image"/><Relationship Id="rId8" Target="../media/image15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7.xml" Type="http://schemas.openxmlformats.org/officeDocument/2006/relationships/notesSlide"/><Relationship Id="rId3" Target="../media/image1.png" Type="http://schemas.openxmlformats.org/officeDocument/2006/relationships/image"/><Relationship Id="rId4" Target="../media/image16.png" Type="http://schemas.openxmlformats.org/officeDocument/2006/relationships/image"/><Relationship Id="rId5" Target="../media/image1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8.xml" Type="http://schemas.openxmlformats.org/officeDocument/2006/relationships/notesSlide"/><Relationship Id="rId3" Target="../media/image1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9.xml" Type="http://schemas.openxmlformats.org/officeDocument/2006/relationships/notesSlide"/><Relationship Id="rId3" Target="../media/image1.png" Type="http://schemas.openxmlformats.org/officeDocument/2006/relationships/image"/><Relationship Id="rId4" Target="../media/image18.png" Type="http://schemas.openxmlformats.org/officeDocument/2006/relationships/image"/><Relationship Id="rId5" Target="../media/image19.png" Type="http://schemas.openxmlformats.org/officeDocument/2006/relationships/image"/><Relationship Id="rId6" Target="../media/image20.png" Type="http://schemas.openxmlformats.org/officeDocument/2006/relationships/image"/><Relationship Id="rId7" Target="../media/image21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preencode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0" y="0"/>
            <a:ext cx="6858000" cy="10287000"/>
            <a:chOff x="0" y="0"/>
            <a:chExt cx="9144000" cy="13716000"/>
          </a:xfrm>
        </p:grpSpPr>
        <p:sp>
          <p:nvSpPr>
            <p:cNvPr name="Freeform 7" id="7" descr="preencoded.png"/>
            <p:cNvSpPr/>
            <p:nvPr/>
          </p:nvSpPr>
          <p:spPr>
            <a:xfrm flipH="false" flipV="false" rot="0">
              <a:off x="0" y="0"/>
              <a:ext cx="914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144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7850237" y="3307259"/>
            <a:ext cx="9445526" cy="18290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5562">
                <a:solidFill>
                  <a:srgbClr val="3F6FF3"/>
                </a:solidFill>
                <a:latin typeface="Arimo"/>
                <a:ea typeface="Arimo"/>
                <a:cs typeface="Arimo"/>
                <a:sym typeface="Arimo"/>
              </a:rPr>
              <a:t>Some Basic Concepts of Chemistry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850237" y="5475834"/>
            <a:ext cx="9445526" cy="1446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Chemistry is the science of molecules and their transformations - the study of matter, its properties, structure, and the changes it undergoes during chemical reactions.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preencode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625376" y="453181"/>
            <a:ext cx="5972472" cy="596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75"/>
              </a:lnSpc>
            </a:pPr>
            <a:r>
              <a:rPr lang="en-US" sz="3500">
                <a:solidFill>
                  <a:srgbClr val="3F6FF3"/>
                </a:solidFill>
                <a:latin typeface="Arimo"/>
                <a:ea typeface="Arimo"/>
                <a:cs typeface="Arimo"/>
                <a:sym typeface="Arimo"/>
              </a:rPr>
              <a:t>Mole Concept &amp; Stoichiometry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25376" y="1429494"/>
            <a:ext cx="8300740" cy="11833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50"/>
              </a:lnSpc>
            </a:pPr>
            <a:r>
              <a:rPr lang="en-US" sz="7000">
                <a:solidFill>
                  <a:srgbClr val="3F6FF3"/>
                </a:solidFill>
                <a:latin typeface="Arimo"/>
                <a:ea typeface="Arimo"/>
                <a:cs typeface="Arimo"/>
                <a:sym typeface="Arimo"/>
              </a:rPr>
              <a:t>6.022 × 10²³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25376" y="2734270"/>
            <a:ext cx="8300740" cy="3430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50"/>
              </a:lnSpc>
            </a:pPr>
            <a:r>
              <a:rPr lang="en-US" sz="1375" b="true">
                <a:solidFill>
                  <a:srgbClr val="666666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Avogadro Number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25376" y="3180904"/>
            <a:ext cx="8300740" cy="6289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50"/>
              </a:lnSpc>
            </a:pPr>
            <a:r>
              <a:rPr lang="en-US" sz="1375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One mole contains exactly 6.02214076 × 10²³ elementary entities (atoms, molecules, ions). This fundamental constant enables quantitative chemical calculations.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25376" y="3959870"/>
            <a:ext cx="2233612" cy="3077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87"/>
              </a:lnSpc>
            </a:pPr>
            <a:r>
              <a:rPr lang="en-US" sz="1750">
                <a:solidFill>
                  <a:srgbClr val="3F6FF3"/>
                </a:solidFill>
                <a:latin typeface="Arimo"/>
                <a:ea typeface="Arimo"/>
                <a:cs typeface="Arimo"/>
                <a:sym typeface="Arimo"/>
              </a:rPr>
              <a:t>Key Applications: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25376" y="4389090"/>
            <a:ext cx="8300740" cy="3430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207367" indent="-103684" lvl="1">
              <a:lnSpc>
                <a:spcPts val="2250"/>
              </a:lnSpc>
              <a:buFont typeface="Arial"/>
              <a:buChar char="•"/>
            </a:pPr>
            <a:r>
              <a:rPr lang="en-US" sz="1375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Converting between mass and moles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25376" y="4737497"/>
            <a:ext cx="8300740" cy="3430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207367" indent="-103684" lvl="1">
              <a:lnSpc>
                <a:spcPts val="2250"/>
              </a:lnSpc>
              <a:buFont typeface="Arial"/>
              <a:buChar char="•"/>
            </a:pPr>
            <a:r>
              <a:rPr lang="en-US" sz="1375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Stoichiometric calculations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25376" y="5085904"/>
            <a:ext cx="8300740" cy="3430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207367" indent="-103684" lvl="1">
              <a:lnSpc>
                <a:spcPts val="2250"/>
              </a:lnSpc>
              <a:buFont typeface="Arial"/>
              <a:buChar char="•"/>
            </a:pPr>
            <a:r>
              <a:rPr lang="en-US" sz="1375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Solution concentration (molarity, molality)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25376" y="5434310"/>
            <a:ext cx="8300740" cy="3430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207367" indent="-103684" lvl="1">
              <a:lnSpc>
                <a:spcPts val="2250"/>
              </a:lnSpc>
              <a:buFont typeface="Arial"/>
              <a:buChar char="•"/>
            </a:pPr>
            <a:r>
              <a:rPr lang="en-US" sz="1375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Limiting reagent problems</a:t>
            </a:r>
          </a:p>
        </p:txBody>
      </p: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9371410" y="1518494"/>
            <a:ext cx="8300740" cy="8300740"/>
            <a:chOff x="0" y="0"/>
            <a:chExt cx="11067653" cy="11067653"/>
          </a:xfrm>
        </p:grpSpPr>
        <p:sp>
          <p:nvSpPr>
            <p:cNvPr name="Freeform 16" id="16" descr="preencoded.png"/>
            <p:cNvSpPr/>
            <p:nvPr/>
          </p:nvSpPr>
          <p:spPr>
            <a:xfrm flipH="false" flipV="false" rot="0">
              <a:off x="0" y="0"/>
              <a:ext cx="11067669" cy="11067669"/>
            </a:xfrm>
            <a:custGeom>
              <a:avLst/>
              <a:gdLst/>
              <a:ahLst/>
              <a:cxnLst/>
              <a:rect r="r" b="b" t="t" l="l"/>
              <a:pathLst>
                <a:path h="11067669" w="11067669">
                  <a:moveTo>
                    <a:pt x="0" y="0"/>
                  </a:moveTo>
                  <a:lnTo>
                    <a:pt x="11067669" y="0"/>
                  </a:lnTo>
                  <a:lnTo>
                    <a:pt x="11067669" y="11067669"/>
                  </a:lnTo>
                  <a:lnTo>
                    <a:pt x="0" y="110676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10273904" y="10893773"/>
            <a:ext cx="2233612" cy="3077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87"/>
              </a:lnSpc>
            </a:pPr>
            <a:r>
              <a:rPr lang="en-US" sz="1750">
                <a:solidFill>
                  <a:srgbClr val="666666"/>
                </a:solidFill>
                <a:latin typeface="Arimo"/>
                <a:ea typeface="Arimo"/>
                <a:cs typeface="Arimo"/>
                <a:sym typeface="Arimo"/>
              </a:rPr>
              <a:t>Mole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371410" y="11322992"/>
            <a:ext cx="4038749" cy="3430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50"/>
              </a:lnSpc>
            </a:pPr>
            <a:r>
              <a:rPr lang="en-US" sz="1375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= 6.022 × 10²³ particles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4535894" y="10893773"/>
            <a:ext cx="2233612" cy="3077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87"/>
              </a:lnSpc>
            </a:pPr>
            <a:r>
              <a:rPr lang="en-US" sz="1750">
                <a:solidFill>
                  <a:srgbClr val="666666"/>
                </a:solidFill>
                <a:latin typeface="Arimo"/>
                <a:ea typeface="Arimo"/>
                <a:cs typeface="Arimo"/>
                <a:sym typeface="Arimo"/>
              </a:rPr>
              <a:t>Liters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3633400" y="11322992"/>
            <a:ext cx="4038749" cy="3430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50"/>
              </a:lnSpc>
            </a:pPr>
            <a:r>
              <a:rPr lang="en-US" sz="1375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Gas volume at STP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preencode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710207" y="510331"/>
            <a:ext cx="7411342" cy="6817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37"/>
              </a:lnSpc>
            </a:pPr>
            <a:r>
              <a:rPr lang="en-US" sz="3937">
                <a:solidFill>
                  <a:srgbClr val="3F6FF3"/>
                </a:solidFill>
                <a:latin typeface="Arimo"/>
                <a:ea typeface="Arimo"/>
                <a:cs typeface="Arimo"/>
                <a:sym typeface="Arimo"/>
              </a:rPr>
              <a:t>Ancient Indian Chemistry Legacy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10207" y="1670745"/>
            <a:ext cx="2536626" cy="3455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37"/>
              </a:lnSpc>
            </a:pPr>
            <a:r>
              <a:rPr lang="en-US" sz="1937">
                <a:solidFill>
                  <a:srgbClr val="3F6FF3"/>
                </a:solidFill>
                <a:latin typeface="Arimo"/>
                <a:ea typeface="Arimo"/>
                <a:cs typeface="Arimo"/>
                <a:sym typeface="Arimo"/>
              </a:rPr>
              <a:t>Historical Foundations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10207" y="2171551"/>
            <a:ext cx="8186291" cy="13465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99"/>
              </a:lnSpc>
            </a:pPr>
            <a:r>
              <a:rPr lang="en-US" sz="1562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Ancient India called chemistry </a:t>
            </a:r>
            <a:r>
              <a:rPr lang="en-US" sz="1562" i="true">
                <a:solidFill>
                  <a:srgbClr val="666666"/>
                </a:solidFill>
                <a:latin typeface="IBM Plex Sans Italics"/>
                <a:ea typeface="IBM Plex Sans Italics"/>
                <a:cs typeface="IBM Plex Sans Italics"/>
                <a:sym typeface="IBM Plex Sans Italics"/>
              </a:rPr>
              <a:t>Rasayan Shastra</a:t>
            </a:r>
            <a:r>
              <a:rPr lang="en-US" sz="1562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, encompassing metallurgy, medicine, and material science. Archaeological evidence from Mohenjodaro and Harappa shows advanced chemical processes including pottery, metallurgy, and glass-making dating back thousands of years.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10207" y="3653135"/>
            <a:ext cx="8186291" cy="3723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235645" indent="-117822" lvl="1">
              <a:lnSpc>
                <a:spcPts val="2499"/>
              </a:lnSpc>
              <a:buFont typeface="Arial"/>
              <a:buChar char="•"/>
            </a:pPr>
            <a:r>
              <a:rPr lang="en-US" sz="1562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Copper metallurgy and iron extraction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10207" y="4048869"/>
            <a:ext cx="8186291" cy="3723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235645" indent="-117822" lvl="1">
              <a:lnSpc>
                <a:spcPts val="2499"/>
              </a:lnSpc>
              <a:buFont typeface="Arial"/>
              <a:buChar char="•"/>
            </a:pPr>
            <a:r>
              <a:rPr lang="en-US" sz="1562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Glass and ceramic production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10207" y="4444604"/>
            <a:ext cx="8186291" cy="3723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235645" indent="-117822" lvl="1">
              <a:lnSpc>
                <a:spcPts val="2499"/>
              </a:lnSpc>
              <a:buFont typeface="Arial"/>
              <a:buChar char="•"/>
            </a:pPr>
            <a:r>
              <a:rPr lang="en-US" sz="1562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Dyes, perfumes, and cosmetics</a:t>
            </a:r>
          </a:p>
        </p:txBody>
      </p: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9401026" y="1724769"/>
            <a:ext cx="8186291" cy="8186291"/>
            <a:chOff x="0" y="0"/>
            <a:chExt cx="10915055" cy="10915055"/>
          </a:xfrm>
        </p:grpSpPr>
        <p:sp>
          <p:nvSpPr>
            <p:cNvPr name="Freeform 13" id="13" descr="preencoded.png"/>
            <p:cNvSpPr/>
            <p:nvPr/>
          </p:nvSpPr>
          <p:spPr>
            <a:xfrm flipH="false" flipV="false" rot="0">
              <a:off x="0" y="0"/>
              <a:ext cx="10915015" cy="10915015"/>
            </a:xfrm>
            <a:custGeom>
              <a:avLst/>
              <a:gdLst/>
              <a:ahLst/>
              <a:cxnLst/>
              <a:rect r="r" b="b" t="t" l="l"/>
              <a:pathLst>
                <a:path h="10915015" w="10915015">
                  <a:moveTo>
                    <a:pt x="0" y="0"/>
                  </a:moveTo>
                  <a:lnTo>
                    <a:pt x="10915015" y="0"/>
                  </a:lnTo>
                  <a:lnTo>
                    <a:pt x="10915015" y="10915015"/>
                  </a:lnTo>
                  <a:lnTo>
                    <a:pt x="0" y="10915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preencode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0" y="0"/>
            <a:ext cx="6858000" cy="10287000"/>
            <a:chOff x="0" y="0"/>
            <a:chExt cx="9144000" cy="13716000"/>
          </a:xfrm>
        </p:grpSpPr>
        <p:sp>
          <p:nvSpPr>
            <p:cNvPr name="Freeform 7" id="7" descr="preencoded.png"/>
            <p:cNvSpPr/>
            <p:nvPr/>
          </p:nvSpPr>
          <p:spPr>
            <a:xfrm flipH="false" flipV="false" rot="0">
              <a:off x="0" y="0"/>
              <a:ext cx="914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144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7850237" y="1437234"/>
            <a:ext cx="7088237" cy="9431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5562">
                <a:solidFill>
                  <a:srgbClr val="3F6FF3"/>
                </a:solidFill>
                <a:latin typeface="Arimo"/>
                <a:ea typeface="Arimo"/>
                <a:cs typeface="Arimo"/>
                <a:sym typeface="Arimo"/>
              </a:rPr>
              <a:t>Atomic Theory Origins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8169176" y="2805559"/>
            <a:ext cx="38100" cy="5986909"/>
            <a:chOff x="0" y="0"/>
            <a:chExt cx="50800" cy="798254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0800" cy="7982585"/>
            </a:xfrm>
            <a:custGeom>
              <a:avLst/>
              <a:gdLst/>
              <a:ahLst/>
              <a:cxnLst/>
              <a:rect r="r" b="b" t="t" l="l"/>
              <a:pathLst>
                <a:path h="7982585" w="50800">
                  <a:moveTo>
                    <a:pt x="0" y="25400"/>
                  </a:moveTo>
                  <a:cubicBezTo>
                    <a:pt x="0" y="11430"/>
                    <a:pt x="11430" y="0"/>
                    <a:pt x="25400" y="0"/>
                  </a:cubicBezTo>
                  <a:cubicBezTo>
                    <a:pt x="39370" y="0"/>
                    <a:pt x="50800" y="11430"/>
                    <a:pt x="50800" y="25400"/>
                  </a:cubicBezTo>
                  <a:lnTo>
                    <a:pt x="50800" y="7957185"/>
                  </a:lnTo>
                  <a:cubicBezTo>
                    <a:pt x="50800" y="7971155"/>
                    <a:pt x="39370" y="7982585"/>
                    <a:pt x="25400" y="7982585"/>
                  </a:cubicBezTo>
                  <a:cubicBezTo>
                    <a:pt x="11430" y="7982585"/>
                    <a:pt x="0" y="7971155"/>
                    <a:pt x="0" y="7957185"/>
                  </a:cubicBezTo>
                  <a:close/>
                </a:path>
              </a:pathLst>
            </a:custGeom>
            <a:solidFill>
              <a:srgbClr val="B5C1E2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8450015" y="3105447"/>
            <a:ext cx="850552" cy="38100"/>
            <a:chOff x="0" y="0"/>
            <a:chExt cx="1134070" cy="50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134110" cy="50800"/>
            </a:xfrm>
            <a:custGeom>
              <a:avLst/>
              <a:gdLst/>
              <a:ahLst/>
              <a:cxnLst/>
              <a:rect r="r" b="b" t="t" l="l"/>
              <a:pathLst>
                <a:path h="50800" w="1134110">
                  <a:moveTo>
                    <a:pt x="0" y="25400"/>
                  </a:moveTo>
                  <a:cubicBezTo>
                    <a:pt x="0" y="11430"/>
                    <a:pt x="11430" y="0"/>
                    <a:pt x="25400" y="0"/>
                  </a:cubicBezTo>
                  <a:lnTo>
                    <a:pt x="1108710" y="0"/>
                  </a:lnTo>
                  <a:cubicBezTo>
                    <a:pt x="1122680" y="0"/>
                    <a:pt x="1134110" y="11430"/>
                    <a:pt x="1134110" y="25400"/>
                  </a:cubicBezTo>
                  <a:cubicBezTo>
                    <a:pt x="1134110" y="39370"/>
                    <a:pt x="1122680" y="50800"/>
                    <a:pt x="1108710" y="50800"/>
                  </a:cubicBezTo>
                  <a:lnTo>
                    <a:pt x="25400" y="50800"/>
                  </a:lnTo>
                  <a:cubicBezTo>
                    <a:pt x="11430" y="50800"/>
                    <a:pt x="0" y="39370"/>
                    <a:pt x="0" y="25400"/>
                  </a:cubicBezTo>
                  <a:close/>
                </a:path>
              </a:pathLst>
            </a:custGeom>
            <a:solidFill>
              <a:srgbClr val="B5C1E2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7845475" y="2800796"/>
            <a:ext cx="647402" cy="647402"/>
            <a:chOff x="0" y="0"/>
            <a:chExt cx="863203" cy="863203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6350" y="6350"/>
              <a:ext cx="850519" cy="850519"/>
            </a:xfrm>
            <a:custGeom>
              <a:avLst/>
              <a:gdLst/>
              <a:ahLst/>
              <a:cxnLst/>
              <a:rect r="r" b="b" t="t" l="l"/>
              <a:pathLst>
                <a:path h="850519" w="850519">
                  <a:moveTo>
                    <a:pt x="0" y="340233"/>
                  </a:moveTo>
                  <a:cubicBezTo>
                    <a:pt x="0" y="152273"/>
                    <a:pt x="152273" y="0"/>
                    <a:pt x="340233" y="0"/>
                  </a:cubicBezTo>
                  <a:lnTo>
                    <a:pt x="510286" y="0"/>
                  </a:lnTo>
                  <a:cubicBezTo>
                    <a:pt x="698246" y="0"/>
                    <a:pt x="850519" y="152273"/>
                    <a:pt x="850519" y="340233"/>
                  </a:cubicBezTo>
                  <a:lnTo>
                    <a:pt x="850519" y="510286"/>
                  </a:lnTo>
                  <a:cubicBezTo>
                    <a:pt x="850519" y="698246"/>
                    <a:pt x="698246" y="850519"/>
                    <a:pt x="510286" y="850519"/>
                  </a:cubicBezTo>
                  <a:lnTo>
                    <a:pt x="340233" y="850519"/>
                  </a:lnTo>
                  <a:cubicBezTo>
                    <a:pt x="152273" y="850519"/>
                    <a:pt x="0" y="698119"/>
                    <a:pt x="0" y="510286"/>
                  </a:cubicBezTo>
                  <a:close/>
                </a:path>
              </a:pathLst>
            </a:custGeom>
            <a:solidFill>
              <a:srgbClr val="CFDBFC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63219" cy="863219"/>
            </a:xfrm>
            <a:custGeom>
              <a:avLst/>
              <a:gdLst/>
              <a:ahLst/>
              <a:cxnLst/>
              <a:rect r="r" b="b" t="t" l="l"/>
              <a:pathLst>
                <a:path h="863219" w="863219">
                  <a:moveTo>
                    <a:pt x="0" y="346583"/>
                  </a:moveTo>
                  <a:cubicBezTo>
                    <a:pt x="0" y="155194"/>
                    <a:pt x="155194" y="0"/>
                    <a:pt x="346583" y="0"/>
                  </a:cubicBezTo>
                  <a:lnTo>
                    <a:pt x="516636" y="0"/>
                  </a:lnTo>
                  <a:lnTo>
                    <a:pt x="516636" y="6350"/>
                  </a:lnTo>
                  <a:lnTo>
                    <a:pt x="516636" y="0"/>
                  </a:lnTo>
                  <a:lnTo>
                    <a:pt x="516636" y="6350"/>
                  </a:lnTo>
                  <a:lnTo>
                    <a:pt x="516636" y="0"/>
                  </a:lnTo>
                  <a:cubicBezTo>
                    <a:pt x="708025" y="0"/>
                    <a:pt x="863219" y="155194"/>
                    <a:pt x="863219" y="346583"/>
                  </a:cubicBezTo>
                  <a:lnTo>
                    <a:pt x="856869" y="346583"/>
                  </a:lnTo>
                  <a:lnTo>
                    <a:pt x="863219" y="346583"/>
                  </a:lnTo>
                  <a:lnTo>
                    <a:pt x="863219" y="516636"/>
                  </a:lnTo>
                  <a:lnTo>
                    <a:pt x="856869" y="516636"/>
                  </a:lnTo>
                  <a:lnTo>
                    <a:pt x="863219" y="516636"/>
                  </a:lnTo>
                  <a:cubicBezTo>
                    <a:pt x="863219" y="708025"/>
                    <a:pt x="708025" y="863219"/>
                    <a:pt x="516636" y="863219"/>
                  </a:cubicBezTo>
                  <a:lnTo>
                    <a:pt x="516636" y="856869"/>
                  </a:lnTo>
                  <a:lnTo>
                    <a:pt x="516636" y="863219"/>
                  </a:lnTo>
                  <a:lnTo>
                    <a:pt x="346583" y="863219"/>
                  </a:lnTo>
                  <a:lnTo>
                    <a:pt x="346583" y="856869"/>
                  </a:lnTo>
                  <a:lnTo>
                    <a:pt x="346583" y="863219"/>
                  </a:lnTo>
                  <a:cubicBezTo>
                    <a:pt x="155194" y="863219"/>
                    <a:pt x="0" y="708025"/>
                    <a:pt x="0" y="516636"/>
                  </a:cubicBezTo>
                  <a:lnTo>
                    <a:pt x="0" y="346583"/>
                  </a:lnTo>
                  <a:lnTo>
                    <a:pt x="6350" y="346583"/>
                  </a:lnTo>
                  <a:lnTo>
                    <a:pt x="0" y="346583"/>
                  </a:lnTo>
                  <a:moveTo>
                    <a:pt x="12700" y="346583"/>
                  </a:moveTo>
                  <a:lnTo>
                    <a:pt x="12700" y="516636"/>
                  </a:lnTo>
                  <a:lnTo>
                    <a:pt x="6350" y="516636"/>
                  </a:lnTo>
                  <a:lnTo>
                    <a:pt x="12700" y="516636"/>
                  </a:lnTo>
                  <a:cubicBezTo>
                    <a:pt x="12700" y="701040"/>
                    <a:pt x="162179" y="850519"/>
                    <a:pt x="346583" y="850519"/>
                  </a:cubicBezTo>
                  <a:lnTo>
                    <a:pt x="516636" y="850519"/>
                  </a:lnTo>
                  <a:cubicBezTo>
                    <a:pt x="701040" y="850519"/>
                    <a:pt x="850519" y="701040"/>
                    <a:pt x="850519" y="516636"/>
                  </a:cubicBezTo>
                  <a:lnTo>
                    <a:pt x="850519" y="346583"/>
                  </a:lnTo>
                  <a:cubicBezTo>
                    <a:pt x="850519" y="162179"/>
                    <a:pt x="701040" y="12700"/>
                    <a:pt x="516636" y="12700"/>
                  </a:cubicBezTo>
                  <a:lnTo>
                    <a:pt x="346583" y="12700"/>
                  </a:lnTo>
                  <a:lnTo>
                    <a:pt x="346583" y="6350"/>
                  </a:lnTo>
                  <a:lnTo>
                    <a:pt x="346583" y="12700"/>
                  </a:lnTo>
                  <a:cubicBezTo>
                    <a:pt x="162179" y="12700"/>
                    <a:pt x="12700" y="162179"/>
                    <a:pt x="12700" y="346583"/>
                  </a:cubicBezTo>
                  <a:close/>
                </a:path>
              </a:pathLst>
            </a:custGeom>
            <a:solidFill>
              <a:srgbClr val="B5C1E2"/>
            </a:solid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7956575" y="2896791"/>
            <a:ext cx="425203" cy="4935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12"/>
              </a:lnSpc>
            </a:pPr>
            <a:r>
              <a:rPr lang="en-US" sz="3312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1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586764" y="2864792"/>
            <a:ext cx="4138018" cy="481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>
                <a:solidFill>
                  <a:srgbClr val="666666"/>
                </a:solidFill>
                <a:latin typeface="Arimo"/>
                <a:ea typeface="Arimo"/>
                <a:cs typeface="Arimo"/>
                <a:sym typeface="Arimo"/>
              </a:rPr>
              <a:t>600 BCE - Acharya Kanda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586764" y="3430191"/>
            <a:ext cx="7708999" cy="9929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First proposed atomic theory with </a:t>
            </a:r>
            <a:r>
              <a:rPr lang="en-US" sz="2187" i="true">
                <a:solidFill>
                  <a:srgbClr val="666666"/>
                </a:solidFill>
                <a:latin typeface="IBM Plex Sans Italics"/>
                <a:ea typeface="IBM Plex Sans Italics"/>
                <a:cs typeface="IBM Plex Sans Italics"/>
                <a:sym typeface="IBM Plex Sans Italics"/>
              </a:rPr>
              <a:t>Paramanu</a:t>
            </a:r>
            <a:r>
              <a:rPr lang="en-US" sz="2187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 (indivisible particles) - 2500 years before Dalton's atomic theory.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8450015" y="5290096"/>
            <a:ext cx="850552" cy="38100"/>
            <a:chOff x="0" y="0"/>
            <a:chExt cx="1134070" cy="50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134110" cy="50800"/>
            </a:xfrm>
            <a:custGeom>
              <a:avLst/>
              <a:gdLst/>
              <a:ahLst/>
              <a:cxnLst/>
              <a:rect r="r" b="b" t="t" l="l"/>
              <a:pathLst>
                <a:path h="50800" w="1134110">
                  <a:moveTo>
                    <a:pt x="0" y="25400"/>
                  </a:moveTo>
                  <a:cubicBezTo>
                    <a:pt x="0" y="11430"/>
                    <a:pt x="11430" y="0"/>
                    <a:pt x="25400" y="0"/>
                  </a:cubicBezTo>
                  <a:lnTo>
                    <a:pt x="1108710" y="0"/>
                  </a:lnTo>
                  <a:cubicBezTo>
                    <a:pt x="1122680" y="0"/>
                    <a:pt x="1134110" y="11430"/>
                    <a:pt x="1134110" y="25400"/>
                  </a:cubicBezTo>
                  <a:cubicBezTo>
                    <a:pt x="1134110" y="39370"/>
                    <a:pt x="1122680" y="50800"/>
                    <a:pt x="1108710" y="50800"/>
                  </a:cubicBezTo>
                  <a:lnTo>
                    <a:pt x="25400" y="50800"/>
                  </a:lnTo>
                  <a:cubicBezTo>
                    <a:pt x="11430" y="50800"/>
                    <a:pt x="0" y="39370"/>
                    <a:pt x="0" y="25400"/>
                  </a:cubicBezTo>
                  <a:close/>
                </a:path>
              </a:pathLst>
            </a:custGeom>
            <a:solidFill>
              <a:srgbClr val="B5C1E2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7845475" y="4985445"/>
            <a:ext cx="647402" cy="647403"/>
            <a:chOff x="0" y="0"/>
            <a:chExt cx="863203" cy="863203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6350" y="6350"/>
              <a:ext cx="850519" cy="850519"/>
            </a:xfrm>
            <a:custGeom>
              <a:avLst/>
              <a:gdLst/>
              <a:ahLst/>
              <a:cxnLst/>
              <a:rect r="r" b="b" t="t" l="l"/>
              <a:pathLst>
                <a:path h="850519" w="850519">
                  <a:moveTo>
                    <a:pt x="0" y="340233"/>
                  </a:moveTo>
                  <a:cubicBezTo>
                    <a:pt x="0" y="152273"/>
                    <a:pt x="152273" y="0"/>
                    <a:pt x="340233" y="0"/>
                  </a:cubicBezTo>
                  <a:lnTo>
                    <a:pt x="510286" y="0"/>
                  </a:lnTo>
                  <a:cubicBezTo>
                    <a:pt x="698246" y="0"/>
                    <a:pt x="850519" y="152273"/>
                    <a:pt x="850519" y="340233"/>
                  </a:cubicBezTo>
                  <a:lnTo>
                    <a:pt x="850519" y="510286"/>
                  </a:lnTo>
                  <a:cubicBezTo>
                    <a:pt x="850519" y="698246"/>
                    <a:pt x="698246" y="850519"/>
                    <a:pt x="510286" y="850519"/>
                  </a:cubicBezTo>
                  <a:lnTo>
                    <a:pt x="340233" y="850519"/>
                  </a:lnTo>
                  <a:cubicBezTo>
                    <a:pt x="152273" y="850519"/>
                    <a:pt x="0" y="698119"/>
                    <a:pt x="0" y="510286"/>
                  </a:cubicBezTo>
                  <a:close/>
                </a:path>
              </a:pathLst>
            </a:custGeom>
            <a:solidFill>
              <a:srgbClr val="CFDBFC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63219" cy="863219"/>
            </a:xfrm>
            <a:custGeom>
              <a:avLst/>
              <a:gdLst/>
              <a:ahLst/>
              <a:cxnLst/>
              <a:rect r="r" b="b" t="t" l="l"/>
              <a:pathLst>
                <a:path h="863219" w="863219">
                  <a:moveTo>
                    <a:pt x="0" y="346583"/>
                  </a:moveTo>
                  <a:cubicBezTo>
                    <a:pt x="0" y="155194"/>
                    <a:pt x="155194" y="0"/>
                    <a:pt x="346583" y="0"/>
                  </a:cubicBezTo>
                  <a:lnTo>
                    <a:pt x="516636" y="0"/>
                  </a:lnTo>
                  <a:lnTo>
                    <a:pt x="516636" y="6350"/>
                  </a:lnTo>
                  <a:lnTo>
                    <a:pt x="516636" y="0"/>
                  </a:lnTo>
                  <a:lnTo>
                    <a:pt x="516636" y="6350"/>
                  </a:lnTo>
                  <a:lnTo>
                    <a:pt x="516636" y="0"/>
                  </a:lnTo>
                  <a:cubicBezTo>
                    <a:pt x="708025" y="0"/>
                    <a:pt x="863219" y="155194"/>
                    <a:pt x="863219" y="346583"/>
                  </a:cubicBezTo>
                  <a:lnTo>
                    <a:pt x="856869" y="346583"/>
                  </a:lnTo>
                  <a:lnTo>
                    <a:pt x="863219" y="346583"/>
                  </a:lnTo>
                  <a:lnTo>
                    <a:pt x="863219" y="516636"/>
                  </a:lnTo>
                  <a:lnTo>
                    <a:pt x="856869" y="516636"/>
                  </a:lnTo>
                  <a:lnTo>
                    <a:pt x="863219" y="516636"/>
                  </a:lnTo>
                  <a:cubicBezTo>
                    <a:pt x="863219" y="708025"/>
                    <a:pt x="708025" y="863219"/>
                    <a:pt x="516636" y="863219"/>
                  </a:cubicBezTo>
                  <a:lnTo>
                    <a:pt x="516636" y="856869"/>
                  </a:lnTo>
                  <a:lnTo>
                    <a:pt x="516636" y="863219"/>
                  </a:lnTo>
                  <a:lnTo>
                    <a:pt x="346583" y="863219"/>
                  </a:lnTo>
                  <a:lnTo>
                    <a:pt x="346583" y="856869"/>
                  </a:lnTo>
                  <a:lnTo>
                    <a:pt x="346583" y="863219"/>
                  </a:lnTo>
                  <a:cubicBezTo>
                    <a:pt x="155194" y="863219"/>
                    <a:pt x="0" y="708025"/>
                    <a:pt x="0" y="516636"/>
                  </a:cubicBezTo>
                  <a:lnTo>
                    <a:pt x="0" y="346583"/>
                  </a:lnTo>
                  <a:lnTo>
                    <a:pt x="6350" y="346583"/>
                  </a:lnTo>
                  <a:lnTo>
                    <a:pt x="0" y="346583"/>
                  </a:lnTo>
                  <a:moveTo>
                    <a:pt x="12700" y="346583"/>
                  </a:moveTo>
                  <a:lnTo>
                    <a:pt x="12700" y="516636"/>
                  </a:lnTo>
                  <a:lnTo>
                    <a:pt x="6350" y="516636"/>
                  </a:lnTo>
                  <a:lnTo>
                    <a:pt x="12700" y="516636"/>
                  </a:lnTo>
                  <a:cubicBezTo>
                    <a:pt x="12700" y="701040"/>
                    <a:pt x="162179" y="850519"/>
                    <a:pt x="346583" y="850519"/>
                  </a:cubicBezTo>
                  <a:lnTo>
                    <a:pt x="516636" y="850519"/>
                  </a:lnTo>
                  <a:cubicBezTo>
                    <a:pt x="701040" y="850519"/>
                    <a:pt x="850519" y="701040"/>
                    <a:pt x="850519" y="516636"/>
                  </a:cubicBezTo>
                  <a:lnTo>
                    <a:pt x="850519" y="346583"/>
                  </a:lnTo>
                  <a:cubicBezTo>
                    <a:pt x="850519" y="162179"/>
                    <a:pt x="701040" y="12700"/>
                    <a:pt x="516636" y="12700"/>
                  </a:cubicBezTo>
                  <a:lnTo>
                    <a:pt x="346583" y="12700"/>
                  </a:lnTo>
                  <a:lnTo>
                    <a:pt x="346583" y="6350"/>
                  </a:lnTo>
                  <a:lnTo>
                    <a:pt x="346583" y="12700"/>
                  </a:lnTo>
                  <a:cubicBezTo>
                    <a:pt x="162179" y="12700"/>
                    <a:pt x="12700" y="162179"/>
                    <a:pt x="12700" y="346583"/>
                  </a:cubicBezTo>
                  <a:close/>
                </a:path>
              </a:pathLst>
            </a:custGeom>
            <a:solidFill>
              <a:srgbClr val="B5C1E2"/>
            </a:solidFill>
          </p:spPr>
        </p:sp>
      </p:grpSp>
      <p:sp>
        <p:nvSpPr>
          <p:cNvPr name="TextBox 24" id="24"/>
          <p:cNvSpPr txBox="true"/>
          <p:nvPr/>
        </p:nvSpPr>
        <p:spPr>
          <a:xfrm rot="0">
            <a:off x="7956575" y="5081439"/>
            <a:ext cx="425203" cy="4935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12"/>
              </a:lnSpc>
            </a:pPr>
            <a:r>
              <a:rPr lang="en-US" sz="3312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2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9586764" y="5049441"/>
            <a:ext cx="3544044" cy="481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>
                <a:solidFill>
                  <a:srgbClr val="666666"/>
                </a:solidFill>
                <a:latin typeface="Arimo"/>
                <a:ea typeface="Arimo"/>
                <a:cs typeface="Arimo"/>
                <a:sym typeface="Arimo"/>
              </a:rPr>
              <a:t>1808 - John Dalton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9586764" y="5614839"/>
            <a:ext cx="7708999" cy="9929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Modern atomic theory: matter consists of indivisible atoms with identical properties for each element.</a:t>
            </a:r>
          </a:p>
        </p:txBody>
      </p:sp>
      <p:grpSp>
        <p:nvGrpSpPr>
          <p:cNvPr name="Group 27" id="27"/>
          <p:cNvGrpSpPr/>
          <p:nvPr/>
        </p:nvGrpSpPr>
        <p:grpSpPr>
          <a:xfrm rot="0">
            <a:off x="8450015" y="7474744"/>
            <a:ext cx="850552" cy="38100"/>
            <a:chOff x="0" y="0"/>
            <a:chExt cx="1134070" cy="50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1134110" cy="50800"/>
            </a:xfrm>
            <a:custGeom>
              <a:avLst/>
              <a:gdLst/>
              <a:ahLst/>
              <a:cxnLst/>
              <a:rect r="r" b="b" t="t" l="l"/>
              <a:pathLst>
                <a:path h="50800" w="1134110">
                  <a:moveTo>
                    <a:pt x="0" y="25400"/>
                  </a:moveTo>
                  <a:cubicBezTo>
                    <a:pt x="0" y="11430"/>
                    <a:pt x="11430" y="0"/>
                    <a:pt x="25400" y="0"/>
                  </a:cubicBezTo>
                  <a:lnTo>
                    <a:pt x="1108710" y="0"/>
                  </a:lnTo>
                  <a:cubicBezTo>
                    <a:pt x="1122680" y="0"/>
                    <a:pt x="1134110" y="11430"/>
                    <a:pt x="1134110" y="25400"/>
                  </a:cubicBezTo>
                  <a:cubicBezTo>
                    <a:pt x="1134110" y="39370"/>
                    <a:pt x="1122680" y="50800"/>
                    <a:pt x="1108710" y="50800"/>
                  </a:cubicBezTo>
                  <a:lnTo>
                    <a:pt x="25400" y="50800"/>
                  </a:lnTo>
                  <a:cubicBezTo>
                    <a:pt x="11430" y="50800"/>
                    <a:pt x="0" y="39370"/>
                    <a:pt x="0" y="25400"/>
                  </a:cubicBezTo>
                  <a:close/>
                </a:path>
              </a:pathLst>
            </a:custGeom>
            <a:solidFill>
              <a:srgbClr val="B5C1E2"/>
            </a:solidFill>
          </p:spPr>
        </p:sp>
      </p:grpSp>
      <p:grpSp>
        <p:nvGrpSpPr>
          <p:cNvPr name="Group 29" id="29"/>
          <p:cNvGrpSpPr/>
          <p:nvPr/>
        </p:nvGrpSpPr>
        <p:grpSpPr>
          <a:xfrm rot="0">
            <a:off x="7845475" y="7170092"/>
            <a:ext cx="647402" cy="647403"/>
            <a:chOff x="0" y="0"/>
            <a:chExt cx="863203" cy="863203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6350" y="6350"/>
              <a:ext cx="850519" cy="850519"/>
            </a:xfrm>
            <a:custGeom>
              <a:avLst/>
              <a:gdLst/>
              <a:ahLst/>
              <a:cxnLst/>
              <a:rect r="r" b="b" t="t" l="l"/>
              <a:pathLst>
                <a:path h="850519" w="850519">
                  <a:moveTo>
                    <a:pt x="0" y="340233"/>
                  </a:moveTo>
                  <a:cubicBezTo>
                    <a:pt x="0" y="152273"/>
                    <a:pt x="152273" y="0"/>
                    <a:pt x="340233" y="0"/>
                  </a:cubicBezTo>
                  <a:lnTo>
                    <a:pt x="510286" y="0"/>
                  </a:lnTo>
                  <a:cubicBezTo>
                    <a:pt x="698246" y="0"/>
                    <a:pt x="850519" y="152273"/>
                    <a:pt x="850519" y="340233"/>
                  </a:cubicBezTo>
                  <a:lnTo>
                    <a:pt x="850519" y="510286"/>
                  </a:lnTo>
                  <a:cubicBezTo>
                    <a:pt x="850519" y="698246"/>
                    <a:pt x="698246" y="850519"/>
                    <a:pt x="510286" y="850519"/>
                  </a:cubicBezTo>
                  <a:lnTo>
                    <a:pt x="340233" y="850519"/>
                  </a:lnTo>
                  <a:cubicBezTo>
                    <a:pt x="152273" y="850519"/>
                    <a:pt x="0" y="698119"/>
                    <a:pt x="0" y="510286"/>
                  </a:cubicBezTo>
                  <a:close/>
                </a:path>
              </a:pathLst>
            </a:custGeom>
            <a:solidFill>
              <a:srgbClr val="CFDBFC"/>
            </a:solid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63219" cy="863219"/>
            </a:xfrm>
            <a:custGeom>
              <a:avLst/>
              <a:gdLst/>
              <a:ahLst/>
              <a:cxnLst/>
              <a:rect r="r" b="b" t="t" l="l"/>
              <a:pathLst>
                <a:path h="863219" w="863219">
                  <a:moveTo>
                    <a:pt x="0" y="346583"/>
                  </a:moveTo>
                  <a:cubicBezTo>
                    <a:pt x="0" y="155194"/>
                    <a:pt x="155194" y="0"/>
                    <a:pt x="346583" y="0"/>
                  </a:cubicBezTo>
                  <a:lnTo>
                    <a:pt x="516636" y="0"/>
                  </a:lnTo>
                  <a:lnTo>
                    <a:pt x="516636" y="6350"/>
                  </a:lnTo>
                  <a:lnTo>
                    <a:pt x="516636" y="0"/>
                  </a:lnTo>
                  <a:lnTo>
                    <a:pt x="516636" y="6350"/>
                  </a:lnTo>
                  <a:lnTo>
                    <a:pt x="516636" y="0"/>
                  </a:lnTo>
                  <a:cubicBezTo>
                    <a:pt x="708025" y="0"/>
                    <a:pt x="863219" y="155194"/>
                    <a:pt x="863219" y="346583"/>
                  </a:cubicBezTo>
                  <a:lnTo>
                    <a:pt x="856869" y="346583"/>
                  </a:lnTo>
                  <a:lnTo>
                    <a:pt x="863219" y="346583"/>
                  </a:lnTo>
                  <a:lnTo>
                    <a:pt x="863219" y="516636"/>
                  </a:lnTo>
                  <a:lnTo>
                    <a:pt x="856869" y="516636"/>
                  </a:lnTo>
                  <a:lnTo>
                    <a:pt x="863219" y="516636"/>
                  </a:lnTo>
                  <a:cubicBezTo>
                    <a:pt x="863219" y="708025"/>
                    <a:pt x="708025" y="863219"/>
                    <a:pt x="516636" y="863219"/>
                  </a:cubicBezTo>
                  <a:lnTo>
                    <a:pt x="516636" y="856869"/>
                  </a:lnTo>
                  <a:lnTo>
                    <a:pt x="516636" y="863219"/>
                  </a:lnTo>
                  <a:lnTo>
                    <a:pt x="346583" y="863219"/>
                  </a:lnTo>
                  <a:lnTo>
                    <a:pt x="346583" y="856869"/>
                  </a:lnTo>
                  <a:lnTo>
                    <a:pt x="346583" y="863219"/>
                  </a:lnTo>
                  <a:cubicBezTo>
                    <a:pt x="155194" y="863219"/>
                    <a:pt x="0" y="708025"/>
                    <a:pt x="0" y="516636"/>
                  </a:cubicBezTo>
                  <a:lnTo>
                    <a:pt x="0" y="346583"/>
                  </a:lnTo>
                  <a:lnTo>
                    <a:pt x="6350" y="346583"/>
                  </a:lnTo>
                  <a:lnTo>
                    <a:pt x="0" y="346583"/>
                  </a:lnTo>
                  <a:moveTo>
                    <a:pt x="12700" y="346583"/>
                  </a:moveTo>
                  <a:lnTo>
                    <a:pt x="12700" y="516636"/>
                  </a:lnTo>
                  <a:lnTo>
                    <a:pt x="6350" y="516636"/>
                  </a:lnTo>
                  <a:lnTo>
                    <a:pt x="12700" y="516636"/>
                  </a:lnTo>
                  <a:cubicBezTo>
                    <a:pt x="12700" y="701040"/>
                    <a:pt x="162179" y="850519"/>
                    <a:pt x="346583" y="850519"/>
                  </a:cubicBezTo>
                  <a:lnTo>
                    <a:pt x="516636" y="850519"/>
                  </a:lnTo>
                  <a:cubicBezTo>
                    <a:pt x="701040" y="850519"/>
                    <a:pt x="850519" y="701040"/>
                    <a:pt x="850519" y="516636"/>
                  </a:cubicBezTo>
                  <a:lnTo>
                    <a:pt x="850519" y="346583"/>
                  </a:lnTo>
                  <a:cubicBezTo>
                    <a:pt x="850519" y="162179"/>
                    <a:pt x="701040" y="12700"/>
                    <a:pt x="516636" y="12700"/>
                  </a:cubicBezTo>
                  <a:lnTo>
                    <a:pt x="346583" y="12700"/>
                  </a:lnTo>
                  <a:lnTo>
                    <a:pt x="346583" y="6350"/>
                  </a:lnTo>
                  <a:lnTo>
                    <a:pt x="346583" y="12700"/>
                  </a:lnTo>
                  <a:cubicBezTo>
                    <a:pt x="162179" y="12700"/>
                    <a:pt x="12700" y="162179"/>
                    <a:pt x="12700" y="346583"/>
                  </a:cubicBezTo>
                  <a:close/>
                </a:path>
              </a:pathLst>
            </a:custGeom>
            <a:solidFill>
              <a:srgbClr val="B5C1E2"/>
            </a:solidFill>
          </p:spPr>
        </p:sp>
      </p:grpSp>
      <p:sp>
        <p:nvSpPr>
          <p:cNvPr name="TextBox 32" id="32"/>
          <p:cNvSpPr txBox="true"/>
          <p:nvPr/>
        </p:nvSpPr>
        <p:spPr>
          <a:xfrm rot="0">
            <a:off x="7956575" y="7266086"/>
            <a:ext cx="425203" cy="4935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12"/>
              </a:lnSpc>
            </a:pPr>
            <a:r>
              <a:rPr lang="en-US" sz="3312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3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9586764" y="7234089"/>
            <a:ext cx="3544044" cy="481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>
                <a:solidFill>
                  <a:srgbClr val="666666"/>
                </a:solidFill>
                <a:latin typeface="Arimo"/>
                <a:ea typeface="Arimo"/>
                <a:cs typeface="Arimo"/>
                <a:sym typeface="Arimo"/>
              </a:rPr>
              <a:t>Present Day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9586764" y="7799486"/>
            <a:ext cx="7708999" cy="9929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Advanced understanding of atomic structure, isotopes, and molecular behavior through modern techniques.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preencode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16049019" y="9686925"/>
            <a:ext cx="2153256" cy="514350"/>
            <a:chOff x="0" y="0"/>
            <a:chExt cx="2871008" cy="685800"/>
          </a:xfrm>
        </p:grpSpPr>
        <p:sp>
          <p:nvSpPr>
            <p:cNvPr name="Freeform 7" id="7" descr="preencoded.png">
              <a:hlinkClick r:id="rId4" tooltip="https://gamma.app/?utm_source=made-with-gamma"/>
            </p:cNvPr>
            <p:cNvSpPr/>
            <p:nvPr/>
          </p:nvSpPr>
          <p:spPr>
            <a:xfrm flipH="false" flipV="false" rot="0">
              <a:off x="0" y="0"/>
              <a:ext cx="2870962" cy="685800"/>
            </a:xfrm>
            <a:custGeom>
              <a:avLst/>
              <a:gdLst/>
              <a:ahLst/>
              <a:cxnLst/>
              <a:rect r="r" b="b" t="t" l="l"/>
              <a:pathLst>
                <a:path h="685800" w="2870962">
                  <a:moveTo>
                    <a:pt x="0" y="0"/>
                  </a:moveTo>
                  <a:lnTo>
                    <a:pt x="2870962" y="0"/>
                  </a:lnTo>
                  <a:lnTo>
                    <a:pt x="2870962" y="685800"/>
                  </a:lnTo>
                  <a:lnTo>
                    <a:pt x="0" y="685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-1" b="0"/>
              </a:stretch>
            </a:blip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11430000" y="0"/>
            <a:ext cx="6858000" cy="10287000"/>
            <a:chOff x="0" y="0"/>
            <a:chExt cx="9144000" cy="13716000"/>
          </a:xfrm>
        </p:grpSpPr>
        <p:sp>
          <p:nvSpPr>
            <p:cNvPr name="Freeform 9" id="9" descr="preencoded.png"/>
            <p:cNvSpPr/>
            <p:nvPr/>
          </p:nvSpPr>
          <p:spPr>
            <a:xfrm flipH="false" flipV="false" rot="0">
              <a:off x="0" y="0"/>
              <a:ext cx="914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144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992238" y="1728936"/>
            <a:ext cx="7088237" cy="9431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5562">
                <a:solidFill>
                  <a:srgbClr val="3F6FF3"/>
                </a:solidFill>
                <a:latin typeface="Arimo"/>
                <a:ea typeface="Arimo"/>
                <a:cs typeface="Arimo"/>
                <a:sym typeface="Arimo"/>
              </a:rPr>
              <a:t>States of Matter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987475" y="3092500"/>
            <a:ext cx="4590455" cy="3023146"/>
            <a:chOff x="0" y="0"/>
            <a:chExt cx="6120607" cy="403086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6350" y="6350"/>
              <a:ext cx="6107938" cy="4018153"/>
            </a:xfrm>
            <a:custGeom>
              <a:avLst/>
              <a:gdLst/>
              <a:ahLst/>
              <a:cxnLst/>
              <a:rect r="r" b="b" t="t" l="l"/>
              <a:pathLst>
                <a:path h="4018153" w="6107938">
                  <a:moveTo>
                    <a:pt x="0" y="340233"/>
                  </a:moveTo>
                  <a:cubicBezTo>
                    <a:pt x="0" y="152400"/>
                    <a:pt x="152527" y="0"/>
                    <a:pt x="340614" y="0"/>
                  </a:cubicBezTo>
                  <a:lnTo>
                    <a:pt x="5767324" y="0"/>
                  </a:lnTo>
                  <a:cubicBezTo>
                    <a:pt x="5955411" y="0"/>
                    <a:pt x="6107938" y="152400"/>
                    <a:pt x="6107938" y="340233"/>
                  </a:cubicBezTo>
                  <a:lnTo>
                    <a:pt x="6107938" y="3677920"/>
                  </a:lnTo>
                  <a:cubicBezTo>
                    <a:pt x="6107938" y="3865880"/>
                    <a:pt x="5955411" y="4018153"/>
                    <a:pt x="5767324" y="4018153"/>
                  </a:cubicBezTo>
                  <a:lnTo>
                    <a:pt x="340614" y="4018153"/>
                  </a:lnTo>
                  <a:cubicBezTo>
                    <a:pt x="152527" y="4018153"/>
                    <a:pt x="0" y="3865880"/>
                    <a:pt x="0" y="3677920"/>
                  </a:cubicBezTo>
                  <a:close/>
                </a:path>
              </a:pathLst>
            </a:custGeom>
            <a:solidFill>
              <a:srgbClr val="CFDBFC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120638" cy="4030853"/>
            </a:xfrm>
            <a:custGeom>
              <a:avLst/>
              <a:gdLst/>
              <a:ahLst/>
              <a:cxnLst/>
              <a:rect r="r" b="b" t="t" l="l"/>
              <a:pathLst>
                <a:path h="4030853" w="6120638">
                  <a:moveTo>
                    <a:pt x="0" y="346583"/>
                  </a:moveTo>
                  <a:cubicBezTo>
                    <a:pt x="0" y="155194"/>
                    <a:pt x="155321" y="0"/>
                    <a:pt x="346964" y="0"/>
                  </a:cubicBezTo>
                  <a:lnTo>
                    <a:pt x="5773674" y="0"/>
                  </a:lnTo>
                  <a:lnTo>
                    <a:pt x="5773674" y="6350"/>
                  </a:lnTo>
                  <a:lnTo>
                    <a:pt x="5773674" y="0"/>
                  </a:lnTo>
                  <a:cubicBezTo>
                    <a:pt x="5965317" y="0"/>
                    <a:pt x="6120638" y="155194"/>
                    <a:pt x="6120638" y="346583"/>
                  </a:cubicBezTo>
                  <a:lnTo>
                    <a:pt x="6114288" y="346583"/>
                  </a:lnTo>
                  <a:lnTo>
                    <a:pt x="6120638" y="346583"/>
                  </a:lnTo>
                  <a:lnTo>
                    <a:pt x="6120638" y="3684270"/>
                  </a:lnTo>
                  <a:lnTo>
                    <a:pt x="6114288" y="3684270"/>
                  </a:lnTo>
                  <a:lnTo>
                    <a:pt x="6120638" y="3684270"/>
                  </a:lnTo>
                  <a:cubicBezTo>
                    <a:pt x="6120638" y="3875659"/>
                    <a:pt x="5965317" y="4030853"/>
                    <a:pt x="5773674" y="4030853"/>
                  </a:cubicBezTo>
                  <a:lnTo>
                    <a:pt x="5773674" y="4024503"/>
                  </a:lnTo>
                  <a:lnTo>
                    <a:pt x="5773674" y="4030853"/>
                  </a:lnTo>
                  <a:lnTo>
                    <a:pt x="346964" y="4030853"/>
                  </a:lnTo>
                  <a:lnTo>
                    <a:pt x="346964" y="4024503"/>
                  </a:lnTo>
                  <a:lnTo>
                    <a:pt x="346964" y="4030853"/>
                  </a:lnTo>
                  <a:cubicBezTo>
                    <a:pt x="155321" y="4030853"/>
                    <a:pt x="0" y="3875659"/>
                    <a:pt x="0" y="3684270"/>
                  </a:cubicBezTo>
                  <a:lnTo>
                    <a:pt x="0" y="346583"/>
                  </a:lnTo>
                  <a:lnTo>
                    <a:pt x="6350" y="346583"/>
                  </a:lnTo>
                  <a:lnTo>
                    <a:pt x="0" y="346583"/>
                  </a:lnTo>
                  <a:moveTo>
                    <a:pt x="12700" y="346583"/>
                  </a:moveTo>
                  <a:lnTo>
                    <a:pt x="12700" y="3684270"/>
                  </a:lnTo>
                  <a:lnTo>
                    <a:pt x="6350" y="3684270"/>
                  </a:lnTo>
                  <a:lnTo>
                    <a:pt x="12700" y="3684270"/>
                  </a:lnTo>
                  <a:cubicBezTo>
                    <a:pt x="12700" y="3868674"/>
                    <a:pt x="162306" y="4018153"/>
                    <a:pt x="346964" y="4018153"/>
                  </a:cubicBezTo>
                  <a:lnTo>
                    <a:pt x="5773674" y="4018153"/>
                  </a:lnTo>
                  <a:cubicBezTo>
                    <a:pt x="5958332" y="4018153"/>
                    <a:pt x="6107938" y="3868674"/>
                    <a:pt x="6107938" y="3684270"/>
                  </a:cubicBezTo>
                  <a:lnTo>
                    <a:pt x="6107938" y="346583"/>
                  </a:lnTo>
                  <a:cubicBezTo>
                    <a:pt x="6107938" y="162179"/>
                    <a:pt x="5958205" y="12700"/>
                    <a:pt x="5773674" y="12700"/>
                  </a:cubicBezTo>
                  <a:lnTo>
                    <a:pt x="346964" y="12700"/>
                  </a:lnTo>
                  <a:lnTo>
                    <a:pt x="346964" y="6350"/>
                  </a:lnTo>
                  <a:lnTo>
                    <a:pt x="346964" y="12700"/>
                  </a:lnTo>
                  <a:cubicBezTo>
                    <a:pt x="162306" y="12700"/>
                    <a:pt x="12700" y="162179"/>
                    <a:pt x="12700" y="346583"/>
                  </a:cubicBezTo>
                  <a:close/>
                </a:path>
              </a:pathLst>
            </a:custGeom>
            <a:solidFill>
              <a:srgbClr val="B5C1E2"/>
            </a:solid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1285280" y="3352205"/>
            <a:ext cx="3544044" cy="481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Solids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85280" y="3917602"/>
            <a:ext cx="3994845" cy="19002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Particles held close together in orderly fashion. Definite volume and shape with restricted movement.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5851922" y="3092500"/>
            <a:ext cx="4590604" cy="3023146"/>
            <a:chOff x="0" y="0"/>
            <a:chExt cx="6120805" cy="4030862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6350" y="6350"/>
              <a:ext cx="6108065" cy="4018153"/>
            </a:xfrm>
            <a:custGeom>
              <a:avLst/>
              <a:gdLst/>
              <a:ahLst/>
              <a:cxnLst/>
              <a:rect r="r" b="b" t="t" l="l"/>
              <a:pathLst>
                <a:path h="4018153" w="6108065">
                  <a:moveTo>
                    <a:pt x="0" y="340233"/>
                  </a:moveTo>
                  <a:cubicBezTo>
                    <a:pt x="0" y="152400"/>
                    <a:pt x="152527" y="0"/>
                    <a:pt x="340614" y="0"/>
                  </a:cubicBezTo>
                  <a:lnTo>
                    <a:pt x="5767451" y="0"/>
                  </a:lnTo>
                  <a:cubicBezTo>
                    <a:pt x="5955538" y="0"/>
                    <a:pt x="6108065" y="152400"/>
                    <a:pt x="6108065" y="340233"/>
                  </a:cubicBezTo>
                  <a:lnTo>
                    <a:pt x="6108065" y="3677920"/>
                  </a:lnTo>
                  <a:cubicBezTo>
                    <a:pt x="6108065" y="3865880"/>
                    <a:pt x="5955538" y="4018153"/>
                    <a:pt x="5767451" y="4018153"/>
                  </a:cubicBezTo>
                  <a:lnTo>
                    <a:pt x="340614" y="4018153"/>
                  </a:lnTo>
                  <a:cubicBezTo>
                    <a:pt x="152527" y="4018153"/>
                    <a:pt x="0" y="3865880"/>
                    <a:pt x="0" y="3677920"/>
                  </a:cubicBezTo>
                  <a:close/>
                </a:path>
              </a:pathLst>
            </a:custGeom>
            <a:solidFill>
              <a:srgbClr val="CFDBFC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120765" cy="4030853"/>
            </a:xfrm>
            <a:custGeom>
              <a:avLst/>
              <a:gdLst/>
              <a:ahLst/>
              <a:cxnLst/>
              <a:rect r="r" b="b" t="t" l="l"/>
              <a:pathLst>
                <a:path h="4030853" w="6120765">
                  <a:moveTo>
                    <a:pt x="0" y="346583"/>
                  </a:moveTo>
                  <a:cubicBezTo>
                    <a:pt x="0" y="155194"/>
                    <a:pt x="155321" y="0"/>
                    <a:pt x="346964" y="0"/>
                  </a:cubicBezTo>
                  <a:lnTo>
                    <a:pt x="5773801" y="0"/>
                  </a:lnTo>
                  <a:lnTo>
                    <a:pt x="5773801" y="6350"/>
                  </a:lnTo>
                  <a:lnTo>
                    <a:pt x="5773801" y="0"/>
                  </a:lnTo>
                  <a:cubicBezTo>
                    <a:pt x="5965444" y="0"/>
                    <a:pt x="6120765" y="155194"/>
                    <a:pt x="6120765" y="346583"/>
                  </a:cubicBezTo>
                  <a:lnTo>
                    <a:pt x="6114415" y="346583"/>
                  </a:lnTo>
                  <a:lnTo>
                    <a:pt x="6120765" y="346583"/>
                  </a:lnTo>
                  <a:lnTo>
                    <a:pt x="6120765" y="3684270"/>
                  </a:lnTo>
                  <a:lnTo>
                    <a:pt x="6114415" y="3684270"/>
                  </a:lnTo>
                  <a:lnTo>
                    <a:pt x="6120765" y="3684270"/>
                  </a:lnTo>
                  <a:cubicBezTo>
                    <a:pt x="6120765" y="3875659"/>
                    <a:pt x="5965444" y="4030853"/>
                    <a:pt x="5773801" y="4030853"/>
                  </a:cubicBezTo>
                  <a:lnTo>
                    <a:pt x="5773801" y="4024503"/>
                  </a:lnTo>
                  <a:lnTo>
                    <a:pt x="5773801" y="4030853"/>
                  </a:lnTo>
                  <a:lnTo>
                    <a:pt x="346964" y="4030853"/>
                  </a:lnTo>
                  <a:lnTo>
                    <a:pt x="346964" y="4024503"/>
                  </a:lnTo>
                  <a:lnTo>
                    <a:pt x="346964" y="4030853"/>
                  </a:lnTo>
                  <a:cubicBezTo>
                    <a:pt x="155321" y="4030853"/>
                    <a:pt x="0" y="3875659"/>
                    <a:pt x="0" y="3684270"/>
                  </a:cubicBezTo>
                  <a:lnTo>
                    <a:pt x="0" y="346583"/>
                  </a:lnTo>
                  <a:lnTo>
                    <a:pt x="6350" y="346583"/>
                  </a:lnTo>
                  <a:lnTo>
                    <a:pt x="0" y="346583"/>
                  </a:lnTo>
                  <a:moveTo>
                    <a:pt x="12700" y="346583"/>
                  </a:moveTo>
                  <a:lnTo>
                    <a:pt x="12700" y="3684270"/>
                  </a:lnTo>
                  <a:lnTo>
                    <a:pt x="6350" y="3684270"/>
                  </a:lnTo>
                  <a:lnTo>
                    <a:pt x="12700" y="3684270"/>
                  </a:lnTo>
                  <a:cubicBezTo>
                    <a:pt x="12700" y="3868674"/>
                    <a:pt x="162306" y="4018153"/>
                    <a:pt x="346964" y="4018153"/>
                  </a:cubicBezTo>
                  <a:lnTo>
                    <a:pt x="5773801" y="4018153"/>
                  </a:lnTo>
                  <a:cubicBezTo>
                    <a:pt x="5958459" y="4018153"/>
                    <a:pt x="6108065" y="3868674"/>
                    <a:pt x="6108065" y="3684270"/>
                  </a:cubicBezTo>
                  <a:lnTo>
                    <a:pt x="6108065" y="346583"/>
                  </a:lnTo>
                  <a:cubicBezTo>
                    <a:pt x="6108065" y="162179"/>
                    <a:pt x="5958459" y="12700"/>
                    <a:pt x="5773801" y="12700"/>
                  </a:cubicBezTo>
                  <a:lnTo>
                    <a:pt x="346964" y="12700"/>
                  </a:lnTo>
                  <a:lnTo>
                    <a:pt x="346964" y="6350"/>
                  </a:lnTo>
                  <a:lnTo>
                    <a:pt x="346964" y="12700"/>
                  </a:lnTo>
                  <a:cubicBezTo>
                    <a:pt x="162306" y="12700"/>
                    <a:pt x="12700" y="162179"/>
                    <a:pt x="12700" y="346583"/>
                  </a:cubicBezTo>
                  <a:close/>
                </a:path>
              </a:pathLst>
            </a:custGeom>
            <a:solidFill>
              <a:srgbClr val="B5C1E2"/>
            </a:solid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6149727" y="3352205"/>
            <a:ext cx="3544044" cy="481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Liquids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6149727" y="3917602"/>
            <a:ext cx="3994994" cy="19002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Particles close but mobile. Definite volume but take container shape. Moderate particle movement.</a:t>
            </a:r>
          </a:p>
        </p:txBody>
      </p:sp>
      <p:grpSp>
        <p:nvGrpSpPr>
          <p:cNvPr name="Group 21" id="21"/>
          <p:cNvGrpSpPr/>
          <p:nvPr/>
        </p:nvGrpSpPr>
        <p:grpSpPr>
          <a:xfrm rot="0">
            <a:off x="987475" y="6389637"/>
            <a:ext cx="9455051" cy="2115890"/>
            <a:chOff x="0" y="0"/>
            <a:chExt cx="12606735" cy="2821187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6350" y="6350"/>
              <a:ext cx="12594082" cy="2808478"/>
            </a:xfrm>
            <a:custGeom>
              <a:avLst/>
              <a:gdLst/>
              <a:ahLst/>
              <a:cxnLst/>
              <a:rect r="r" b="b" t="t" l="l"/>
              <a:pathLst>
                <a:path h="2808478" w="12594082">
                  <a:moveTo>
                    <a:pt x="0" y="340233"/>
                  </a:moveTo>
                  <a:cubicBezTo>
                    <a:pt x="0" y="152273"/>
                    <a:pt x="152908" y="0"/>
                    <a:pt x="341503" y="0"/>
                  </a:cubicBezTo>
                  <a:lnTo>
                    <a:pt x="12252579" y="0"/>
                  </a:lnTo>
                  <a:cubicBezTo>
                    <a:pt x="12441174" y="0"/>
                    <a:pt x="12594082" y="152273"/>
                    <a:pt x="12594082" y="340233"/>
                  </a:cubicBezTo>
                  <a:lnTo>
                    <a:pt x="12594082" y="2468245"/>
                  </a:lnTo>
                  <a:cubicBezTo>
                    <a:pt x="12594082" y="2656205"/>
                    <a:pt x="12441174" y="2808478"/>
                    <a:pt x="12252579" y="2808478"/>
                  </a:cubicBezTo>
                  <a:lnTo>
                    <a:pt x="341503" y="2808478"/>
                  </a:lnTo>
                  <a:cubicBezTo>
                    <a:pt x="152908" y="2808478"/>
                    <a:pt x="0" y="2656205"/>
                    <a:pt x="0" y="2468245"/>
                  </a:cubicBezTo>
                  <a:close/>
                </a:path>
              </a:pathLst>
            </a:custGeom>
            <a:solidFill>
              <a:srgbClr val="CFDBFC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2606782" cy="2821178"/>
            </a:xfrm>
            <a:custGeom>
              <a:avLst/>
              <a:gdLst/>
              <a:ahLst/>
              <a:cxnLst/>
              <a:rect r="r" b="b" t="t" l="l"/>
              <a:pathLst>
                <a:path h="2821178" w="12606782">
                  <a:moveTo>
                    <a:pt x="0" y="346583"/>
                  </a:moveTo>
                  <a:cubicBezTo>
                    <a:pt x="0" y="155194"/>
                    <a:pt x="155702" y="0"/>
                    <a:pt x="347853" y="0"/>
                  </a:cubicBezTo>
                  <a:lnTo>
                    <a:pt x="12258929" y="0"/>
                  </a:lnTo>
                  <a:lnTo>
                    <a:pt x="12258929" y="6350"/>
                  </a:lnTo>
                  <a:lnTo>
                    <a:pt x="12258929" y="0"/>
                  </a:lnTo>
                  <a:cubicBezTo>
                    <a:pt x="12450953" y="0"/>
                    <a:pt x="12606782" y="155194"/>
                    <a:pt x="12606782" y="346583"/>
                  </a:cubicBezTo>
                  <a:lnTo>
                    <a:pt x="12600432" y="346583"/>
                  </a:lnTo>
                  <a:lnTo>
                    <a:pt x="12606782" y="346583"/>
                  </a:lnTo>
                  <a:lnTo>
                    <a:pt x="12606782" y="2474595"/>
                  </a:lnTo>
                  <a:lnTo>
                    <a:pt x="12600432" y="2474595"/>
                  </a:lnTo>
                  <a:lnTo>
                    <a:pt x="12606782" y="2474595"/>
                  </a:lnTo>
                  <a:cubicBezTo>
                    <a:pt x="12606782" y="2665984"/>
                    <a:pt x="12451080" y="2821178"/>
                    <a:pt x="12258929" y="2821178"/>
                  </a:cubicBezTo>
                  <a:lnTo>
                    <a:pt x="12258929" y="2814828"/>
                  </a:lnTo>
                  <a:lnTo>
                    <a:pt x="12258929" y="2821178"/>
                  </a:lnTo>
                  <a:lnTo>
                    <a:pt x="347853" y="2821178"/>
                  </a:lnTo>
                  <a:lnTo>
                    <a:pt x="347853" y="2814828"/>
                  </a:lnTo>
                  <a:lnTo>
                    <a:pt x="347853" y="2821178"/>
                  </a:lnTo>
                  <a:cubicBezTo>
                    <a:pt x="155702" y="2821178"/>
                    <a:pt x="0" y="2665984"/>
                    <a:pt x="0" y="2474595"/>
                  </a:cubicBezTo>
                  <a:lnTo>
                    <a:pt x="0" y="346583"/>
                  </a:lnTo>
                  <a:lnTo>
                    <a:pt x="6350" y="346583"/>
                  </a:lnTo>
                  <a:lnTo>
                    <a:pt x="0" y="346583"/>
                  </a:lnTo>
                  <a:moveTo>
                    <a:pt x="12700" y="346583"/>
                  </a:moveTo>
                  <a:lnTo>
                    <a:pt x="12700" y="2474595"/>
                  </a:lnTo>
                  <a:lnTo>
                    <a:pt x="6350" y="2474595"/>
                  </a:lnTo>
                  <a:lnTo>
                    <a:pt x="12700" y="2474595"/>
                  </a:lnTo>
                  <a:cubicBezTo>
                    <a:pt x="12700" y="2658999"/>
                    <a:pt x="162687" y="2808478"/>
                    <a:pt x="347853" y="2808478"/>
                  </a:cubicBezTo>
                  <a:lnTo>
                    <a:pt x="12258929" y="2808478"/>
                  </a:lnTo>
                  <a:cubicBezTo>
                    <a:pt x="12443968" y="2808478"/>
                    <a:pt x="12594082" y="2658999"/>
                    <a:pt x="12594082" y="2474595"/>
                  </a:cubicBezTo>
                  <a:lnTo>
                    <a:pt x="12594082" y="346583"/>
                  </a:lnTo>
                  <a:cubicBezTo>
                    <a:pt x="12594082" y="162179"/>
                    <a:pt x="12443968" y="12700"/>
                    <a:pt x="12258929" y="12700"/>
                  </a:cubicBezTo>
                  <a:lnTo>
                    <a:pt x="347853" y="12700"/>
                  </a:lnTo>
                  <a:lnTo>
                    <a:pt x="347853" y="6350"/>
                  </a:lnTo>
                  <a:lnTo>
                    <a:pt x="347853" y="12700"/>
                  </a:lnTo>
                  <a:cubicBezTo>
                    <a:pt x="162687" y="12700"/>
                    <a:pt x="12700" y="162179"/>
                    <a:pt x="12700" y="346583"/>
                  </a:cubicBezTo>
                  <a:close/>
                </a:path>
              </a:pathLst>
            </a:custGeom>
            <a:solidFill>
              <a:srgbClr val="B5C1E2"/>
            </a:solidFill>
          </p:spPr>
        </p:sp>
      </p:grpSp>
      <p:sp>
        <p:nvSpPr>
          <p:cNvPr name="TextBox 24" id="24"/>
          <p:cNvSpPr txBox="true"/>
          <p:nvPr/>
        </p:nvSpPr>
        <p:spPr>
          <a:xfrm rot="0">
            <a:off x="1285280" y="6649342"/>
            <a:ext cx="3544044" cy="481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Gases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285280" y="7214741"/>
            <a:ext cx="8859441" cy="9929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Particles far apart with rapid movement. No definite volume or shape - completely fill containers.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preencode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0" y="0"/>
            <a:ext cx="6858000" cy="10287000"/>
            <a:chOff x="0" y="0"/>
            <a:chExt cx="9144000" cy="13716000"/>
          </a:xfrm>
        </p:grpSpPr>
        <p:sp>
          <p:nvSpPr>
            <p:cNvPr name="Freeform 7" id="7" descr="preencoded.png"/>
            <p:cNvSpPr/>
            <p:nvPr/>
          </p:nvSpPr>
          <p:spPr>
            <a:xfrm flipH="false" flipV="false" rot="0">
              <a:off x="0" y="0"/>
              <a:ext cx="914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144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7820025" y="920949"/>
            <a:ext cx="7191524" cy="9160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49"/>
              </a:lnSpc>
            </a:pPr>
            <a:r>
              <a:rPr lang="en-US" sz="5374">
                <a:solidFill>
                  <a:srgbClr val="3F6FF3"/>
                </a:solidFill>
                <a:latin typeface="Arimo"/>
                <a:ea typeface="Arimo"/>
                <a:cs typeface="Arimo"/>
                <a:sym typeface="Arimo"/>
              </a:rPr>
              <a:t>Classification of Matter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8090147" y="2656731"/>
            <a:ext cx="284261" cy="1620590"/>
            <a:chOff x="0" y="0"/>
            <a:chExt cx="379015" cy="216078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6350" y="6350"/>
              <a:ext cx="366268" cy="2148078"/>
            </a:xfrm>
            <a:custGeom>
              <a:avLst/>
              <a:gdLst/>
              <a:ahLst/>
              <a:cxnLst/>
              <a:rect r="r" b="b" t="t" l="l"/>
              <a:pathLst>
                <a:path h="2148078" w="366268">
                  <a:moveTo>
                    <a:pt x="0" y="188341"/>
                  </a:moveTo>
                  <a:cubicBezTo>
                    <a:pt x="0" y="84328"/>
                    <a:pt x="82042" y="0"/>
                    <a:pt x="183134" y="0"/>
                  </a:cubicBezTo>
                  <a:cubicBezTo>
                    <a:pt x="284226" y="0"/>
                    <a:pt x="366268" y="84328"/>
                    <a:pt x="366268" y="188341"/>
                  </a:cubicBezTo>
                  <a:lnTo>
                    <a:pt x="366268" y="1959737"/>
                  </a:lnTo>
                  <a:cubicBezTo>
                    <a:pt x="366268" y="2063750"/>
                    <a:pt x="284226" y="2148078"/>
                    <a:pt x="183134" y="2148078"/>
                  </a:cubicBezTo>
                  <a:cubicBezTo>
                    <a:pt x="82042" y="2148078"/>
                    <a:pt x="0" y="2063750"/>
                    <a:pt x="0" y="1959737"/>
                  </a:cubicBezTo>
                  <a:close/>
                </a:path>
              </a:pathLst>
            </a:custGeom>
            <a:solidFill>
              <a:srgbClr val="CFDBFC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78968" cy="2160778"/>
            </a:xfrm>
            <a:custGeom>
              <a:avLst/>
              <a:gdLst/>
              <a:ahLst/>
              <a:cxnLst/>
              <a:rect r="r" b="b" t="t" l="l"/>
              <a:pathLst>
                <a:path h="2160778" w="378968">
                  <a:moveTo>
                    <a:pt x="0" y="194691"/>
                  </a:moveTo>
                  <a:cubicBezTo>
                    <a:pt x="0" y="87376"/>
                    <a:pt x="84709" y="0"/>
                    <a:pt x="189484" y="0"/>
                  </a:cubicBezTo>
                  <a:cubicBezTo>
                    <a:pt x="191389" y="0"/>
                    <a:pt x="193294" y="889"/>
                    <a:pt x="194437" y="2413"/>
                  </a:cubicBezTo>
                  <a:lnTo>
                    <a:pt x="189484" y="6350"/>
                  </a:lnTo>
                  <a:lnTo>
                    <a:pt x="189484" y="0"/>
                  </a:lnTo>
                  <a:lnTo>
                    <a:pt x="189484" y="6350"/>
                  </a:lnTo>
                  <a:lnTo>
                    <a:pt x="189484" y="0"/>
                  </a:lnTo>
                  <a:cubicBezTo>
                    <a:pt x="294259" y="0"/>
                    <a:pt x="378968" y="87376"/>
                    <a:pt x="378968" y="194691"/>
                  </a:cubicBezTo>
                  <a:lnTo>
                    <a:pt x="378968" y="1966087"/>
                  </a:lnTo>
                  <a:lnTo>
                    <a:pt x="372618" y="1966087"/>
                  </a:lnTo>
                  <a:lnTo>
                    <a:pt x="378968" y="1966087"/>
                  </a:lnTo>
                  <a:cubicBezTo>
                    <a:pt x="378968" y="2073529"/>
                    <a:pt x="294259" y="2160778"/>
                    <a:pt x="189484" y="2160778"/>
                  </a:cubicBezTo>
                  <a:lnTo>
                    <a:pt x="189484" y="2154428"/>
                  </a:lnTo>
                  <a:lnTo>
                    <a:pt x="189484" y="2148078"/>
                  </a:lnTo>
                  <a:lnTo>
                    <a:pt x="189484" y="2154428"/>
                  </a:lnTo>
                  <a:lnTo>
                    <a:pt x="189484" y="2160778"/>
                  </a:lnTo>
                  <a:cubicBezTo>
                    <a:pt x="84709" y="2160778"/>
                    <a:pt x="0" y="2073402"/>
                    <a:pt x="0" y="1966087"/>
                  </a:cubicBezTo>
                  <a:lnTo>
                    <a:pt x="0" y="194691"/>
                  </a:lnTo>
                  <a:lnTo>
                    <a:pt x="6350" y="194691"/>
                  </a:lnTo>
                  <a:lnTo>
                    <a:pt x="0" y="194691"/>
                  </a:lnTo>
                  <a:moveTo>
                    <a:pt x="12700" y="194691"/>
                  </a:moveTo>
                  <a:lnTo>
                    <a:pt x="12700" y="1966087"/>
                  </a:lnTo>
                  <a:lnTo>
                    <a:pt x="6350" y="1966087"/>
                  </a:lnTo>
                  <a:lnTo>
                    <a:pt x="12700" y="1966087"/>
                  </a:lnTo>
                  <a:cubicBezTo>
                    <a:pt x="12700" y="2066798"/>
                    <a:pt x="92075" y="2148078"/>
                    <a:pt x="189484" y="2148078"/>
                  </a:cubicBezTo>
                  <a:cubicBezTo>
                    <a:pt x="193040" y="2148078"/>
                    <a:pt x="195834" y="2150872"/>
                    <a:pt x="195834" y="2154428"/>
                  </a:cubicBezTo>
                  <a:cubicBezTo>
                    <a:pt x="195834" y="2157984"/>
                    <a:pt x="193040" y="2160778"/>
                    <a:pt x="189484" y="2160778"/>
                  </a:cubicBezTo>
                  <a:cubicBezTo>
                    <a:pt x="185928" y="2160778"/>
                    <a:pt x="183134" y="2157984"/>
                    <a:pt x="183134" y="2154428"/>
                  </a:cubicBezTo>
                  <a:cubicBezTo>
                    <a:pt x="183134" y="2150872"/>
                    <a:pt x="185928" y="2148078"/>
                    <a:pt x="189484" y="2148078"/>
                  </a:cubicBezTo>
                  <a:cubicBezTo>
                    <a:pt x="287020" y="2148078"/>
                    <a:pt x="366268" y="2066798"/>
                    <a:pt x="366268" y="1966087"/>
                  </a:cubicBezTo>
                  <a:lnTo>
                    <a:pt x="366268" y="194691"/>
                  </a:lnTo>
                  <a:lnTo>
                    <a:pt x="372618" y="194691"/>
                  </a:lnTo>
                  <a:lnTo>
                    <a:pt x="366268" y="194691"/>
                  </a:lnTo>
                  <a:cubicBezTo>
                    <a:pt x="366268" y="93980"/>
                    <a:pt x="287020" y="12700"/>
                    <a:pt x="189484" y="12700"/>
                  </a:cubicBezTo>
                  <a:cubicBezTo>
                    <a:pt x="187579" y="12700"/>
                    <a:pt x="185674" y="11811"/>
                    <a:pt x="184531" y="10287"/>
                  </a:cubicBezTo>
                  <a:lnTo>
                    <a:pt x="189484" y="6350"/>
                  </a:lnTo>
                  <a:lnTo>
                    <a:pt x="189484" y="12700"/>
                  </a:lnTo>
                  <a:cubicBezTo>
                    <a:pt x="92075" y="12700"/>
                    <a:pt x="12700" y="93980"/>
                    <a:pt x="12700" y="194691"/>
                  </a:cubicBezTo>
                  <a:close/>
                </a:path>
              </a:pathLst>
            </a:custGeom>
            <a:solidFill>
              <a:srgbClr val="B5C1E2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7815262" y="2476351"/>
            <a:ext cx="834033" cy="834033"/>
            <a:chOff x="0" y="0"/>
            <a:chExt cx="1112043" cy="111204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6350" y="6350"/>
              <a:ext cx="1099312" cy="1099312"/>
            </a:xfrm>
            <a:custGeom>
              <a:avLst/>
              <a:gdLst/>
              <a:ahLst/>
              <a:cxnLst/>
              <a:rect r="r" b="b" t="t" l="l"/>
              <a:pathLst>
                <a:path h="1099312" w="1099312">
                  <a:moveTo>
                    <a:pt x="0" y="549656"/>
                  </a:moveTo>
                  <a:cubicBezTo>
                    <a:pt x="0" y="246126"/>
                    <a:pt x="246126" y="0"/>
                    <a:pt x="549656" y="0"/>
                  </a:cubicBezTo>
                  <a:cubicBezTo>
                    <a:pt x="853186" y="0"/>
                    <a:pt x="1099312" y="246126"/>
                    <a:pt x="1099312" y="549656"/>
                  </a:cubicBezTo>
                  <a:cubicBezTo>
                    <a:pt x="1099312" y="853186"/>
                    <a:pt x="853186" y="1099312"/>
                    <a:pt x="549656" y="1099312"/>
                  </a:cubicBezTo>
                  <a:cubicBezTo>
                    <a:pt x="246126" y="1099312"/>
                    <a:pt x="0" y="853186"/>
                    <a:pt x="0" y="549656"/>
                  </a:cubicBezTo>
                  <a:close/>
                </a:path>
              </a:pathLst>
            </a:custGeom>
            <a:solidFill>
              <a:srgbClr val="CFDBFC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112012" cy="1112012"/>
            </a:xfrm>
            <a:custGeom>
              <a:avLst/>
              <a:gdLst/>
              <a:ahLst/>
              <a:cxnLst/>
              <a:rect r="r" b="b" t="t" l="l"/>
              <a:pathLst>
                <a:path h="1112012" w="1112012">
                  <a:moveTo>
                    <a:pt x="0" y="556006"/>
                  </a:moveTo>
                  <a:cubicBezTo>
                    <a:pt x="0" y="248920"/>
                    <a:pt x="248920" y="0"/>
                    <a:pt x="556006" y="0"/>
                  </a:cubicBezTo>
                  <a:cubicBezTo>
                    <a:pt x="557911" y="0"/>
                    <a:pt x="559816" y="889"/>
                    <a:pt x="560959" y="2413"/>
                  </a:cubicBezTo>
                  <a:lnTo>
                    <a:pt x="556006" y="6350"/>
                  </a:lnTo>
                  <a:lnTo>
                    <a:pt x="556006" y="0"/>
                  </a:lnTo>
                  <a:lnTo>
                    <a:pt x="556006" y="6350"/>
                  </a:lnTo>
                  <a:lnTo>
                    <a:pt x="556006" y="0"/>
                  </a:lnTo>
                  <a:cubicBezTo>
                    <a:pt x="863092" y="0"/>
                    <a:pt x="1112012" y="248920"/>
                    <a:pt x="1112012" y="556006"/>
                  </a:cubicBezTo>
                  <a:cubicBezTo>
                    <a:pt x="1112012" y="558419"/>
                    <a:pt x="1110615" y="560578"/>
                    <a:pt x="1108456" y="561721"/>
                  </a:cubicBezTo>
                  <a:lnTo>
                    <a:pt x="1105662" y="556006"/>
                  </a:lnTo>
                  <a:lnTo>
                    <a:pt x="1112012" y="556006"/>
                  </a:lnTo>
                  <a:cubicBezTo>
                    <a:pt x="1112012" y="863092"/>
                    <a:pt x="863092" y="1112012"/>
                    <a:pt x="556006" y="1112012"/>
                  </a:cubicBezTo>
                  <a:lnTo>
                    <a:pt x="556006" y="1105662"/>
                  </a:lnTo>
                  <a:lnTo>
                    <a:pt x="556006" y="1099312"/>
                  </a:lnTo>
                  <a:lnTo>
                    <a:pt x="556006" y="1105662"/>
                  </a:lnTo>
                  <a:lnTo>
                    <a:pt x="556006" y="1112012"/>
                  </a:lnTo>
                  <a:cubicBezTo>
                    <a:pt x="248920" y="1112012"/>
                    <a:pt x="0" y="863092"/>
                    <a:pt x="0" y="556006"/>
                  </a:cubicBezTo>
                  <a:lnTo>
                    <a:pt x="6350" y="556006"/>
                  </a:lnTo>
                  <a:lnTo>
                    <a:pt x="0" y="556006"/>
                  </a:lnTo>
                  <a:moveTo>
                    <a:pt x="12700" y="556006"/>
                  </a:moveTo>
                  <a:lnTo>
                    <a:pt x="6350" y="556006"/>
                  </a:lnTo>
                  <a:lnTo>
                    <a:pt x="12700" y="556006"/>
                  </a:lnTo>
                  <a:cubicBezTo>
                    <a:pt x="12700" y="856107"/>
                    <a:pt x="255905" y="1099312"/>
                    <a:pt x="556006" y="1099312"/>
                  </a:cubicBezTo>
                  <a:cubicBezTo>
                    <a:pt x="559562" y="1099312"/>
                    <a:pt x="562356" y="1102106"/>
                    <a:pt x="562356" y="1105662"/>
                  </a:cubicBezTo>
                  <a:cubicBezTo>
                    <a:pt x="562356" y="1109218"/>
                    <a:pt x="559562" y="1112012"/>
                    <a:pt x="556006" y="1112012"/>
                  </a:cubicBezTo>
                  <a:cubicBezTo>
                    <a:pt x="552450" y="1112012"/>
                    <a:pt x="549656" y="1109218"/>
                    <a:pt x="549656" y="1105662"/>
                  </a:cubicBezTo>
                  <a:cubicBezTo>
                    <a:pt x="549656" y="1102106"/>
                    <a:pt x="552450" y="1099312"/>
                    <a:pt x="556006" y="1099312"/>
                  </a:cubicBezTo>
                  <a:cubicBezTo>
                    <a:pt x="856107" y="1099312"/>
                    <a:pt x="1099312" y="856107"/>
                    <a:pt x="1099312" y="556006"/>
                  </a:cubicBezTo>
                  <a:cubicBezTo>
                    <a:pt x="1099312" y="553593"/>
                    <a:pt x="1100709" y="551434"/>
                    <a:pt x="1102868" y="550291"/>
                  </a:cubicBezTo>
                  <a:lnTo>
                    <a:pt x="1105662" y="556006"/>
                  </a:lnTo>
                  <a:lnTo>
                    <a:pt x="1099312" y="556006"/>
                  </a:lnTo>
                  <a:cubicBezTo>
                    <a:pt x="1099312" y="255905"/>
                    <a:pt x="856107" y="12700"/>
                    <a:pt x="556006" y="12700"/>
                  </a:cubicBezTo>
                  <a:cubicBezTo>
                    <a:pt x="554101" y="12700"/>
                    <a:pt x="552196" y="11811"/>
                    <a:pt x="551053" y="10287"/>
                  </a:cubicBezTo>
                  <a:lnTo>
                    <a:pt x="556006" y="6350"/>
                  </a:lnTo>
                  <a:lnTo>
                    <a:pt x="556006" y="12700"/>
                  </a:lnTo>
                  <a:cubicBezTo>
                    <a:pt x="255905" y="12700"/>
                    <a:pt x="12700" y="255905"/>
                    <a:pt x="12700" y="556006"/>
                  </a:cubicBezTo>
                  <a:close/>
                </a:path>
              </a:pathLst>
            </a:custGeom>
            <a:solidFill>
              <a:srgbClr val="B5C1E2"/>
            </a:solidFill>
          </p:spPr>
        </p:sp>
      </p:grp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8026153" y="2635746"/>
            <a:ext cx="412254" cy="515391"/>
            <a:chOff x="0" y="0"/>
            <a:chExt cx="549672" cy="687188"/>
          </a:xfrm>
        </p:grpSpPr>
        <p:sp>
          <p:nvSpPr>
            <p:cNvPr name="Freeform 16" id="16" descr="preencoded.png"/>
            <p:cNvSpPr/>
            <p:nvPr/>
          </p:nvSpPr>
          <p:spPr>
            <a:xfrm flipH="false" flipV="false" rot="0">
              <a:off x="0" y="0"/>
              <a:ext cx="549656" cy="687197"/>
            </a:xfrm>
            <a:custGeom>
              <a:avLst/>
              <a:gdLst/>
              <a:ahLst/>
              <a:cxnLst/>
              <a:rect r="r" b="b" t="t" l="l"/>
              <a:pathLst>
                <a:path h="687197" w="549656">
                  <a:moveTo>
                    <a:pt x="0" y="0"/>
                  </a:moveTo>
                  <a:lnTo>
                    <a:pt x="549656" y="0"/>
                  </a:lnTo>
                  <a:lnTo>
                    <a:pt x="549656" y="687197"/>
                  </a:lnTo>
                  <a:lnTo>
                    <a:pt x="0" y="687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225" r="-2" b="-224"/>
              </a:stretch>
            </a:blip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8919270" y="2495401"/>
            <a:ext cx="3435995" cy="4580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4"/>
              </a:lnSpc>
            </a:pPr>
            <a:r>
              <a:rPr lang="en-US" sz="2687">
                <a:solidFill>
                  <a:srgbClr val="666666"/>
                </a:solidFill>
                <a:latin typeface="Arimo"/>
                <a:ea typeface="Arimo"/>
                <a:cs typeface="Arimo"/>
                <a:sym typeface="Arimo"/>
              </a:rPr>
              <a:t>Mixtures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919270" y="3023146"/>
            <a:ext cx="8406705" cy="9748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125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Variable composition, components separable by physical methods. Can be homogeneous (uniform) or heterogeneous (non-uniform).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8502402" y="4954935"/>
            <a:ext cx="284261" cy="1620590"/>
            <a:chOff x="0" y="0"/>
            <a:chExt cx="379015" cy="2160787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6350" y="6350"/>
              <a:ext cx="366268" cy="2148078"/>
            </a:xfrm>
            <a:custGeom>
              <a:avLst/>
              <a:gdLst/>
              <a:ahLst/>
              <a:cxnLst/>
              <a:rect r="r" b="b" t="t" l="l"/>
              <a:pathLst>
                <a:path h="2148078" w="366268">
                  <a:moveTo>
                    <a:pt x="0" y="188341"/>
                  </a:moveTo>
                  <a:cubicBezTo>
                    <a:pt x="0" y="84328"/>
                    <a:pt x="82042" y="0"/>
                    <a:pt x="183134" y="0"/>
                  </a:cubicBezTo>
                  <a:cubicBezTo>
                    <a:pt x="284226" y="0"/>
                    <a:pt x="366268" y="84328"/>
                    <a:pt x="366268" y="188341"/>
                  </a:cubicBezTo>
                  <a:lnTo>
                    <a:pt x="366268" y="1959737"/>
                  </a:lnTo>
                  <a:cubicBezTo>
                    <a:pt x="366268" y="2063750"/>
                    <a:pt x="284226" y="2148078"/>
                    <a:pt x="183134" y="2148078"/>
                  </a:cubicBezTo>
                  <a:cubicBezTo>
                    <a:pt x="82042" y="2148078"/>
                    <a:pt x="0" y="2063750"/>
                    <a:pt x="0" y="1959737"/>
                  </a:cubicBezTo>
                  <a:close/>
                </a:path>
              </a:pathLst>
            </a:custGeom>
            <a:solidFill>
              <a:srgbClr val="CFDBFC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378968" cy="2160778"/>
            </a:xfrm>
            <a:custGeom>
              <a:avLst/>
              <a:gdLst/>
              <a:ahLst/>
              <a:cxnLst/>
              <a:rect r="r" b="b" t="t" l="l"/>
              <a:pathLst>
                <a:path h="2160778" w="378968">
                  <a:moveTo>
                    <a:pt x="0" y="194691"/>
                  </a:moveTo>
                  <a:cubicBezTo>
                    <a:pt x="0" y="87376"/>
                    <a:pt x="84709" y="0"/>
                    <a:pt x="189484" y="0"/>
                  </a:cubicBezTo>
                  <a:cubicBezTo>
                    <a:pt x="191389" y="0"/>
                    <a:pt x="193294" y="889"/>
                    <a:pt x="194437" y="2413"/>
                  </a:cubicBezTo>
                  <a:lnTo>
                    <a:pt x="189484" y="6350"/>
                  </a:lnTo>
                  <a:lnTo>
                    <a:pt x="189484" y="0"/>
                  </a:lnTo>
                  <a:lnTo>
                    <a:pt x="189484" y="6350"/>
                  </a:lnTo>
                  <a:lnTo>
                    <a:pt x="189484" y="0"/>
                  </a:lnTo>
                  <a:cubicBezTo>
                    <a:pt x="294259" y="0"/>
                    <a:pt x="378968" y="87376"/>
                    <a:pt x="378968" y="194691"/>
                  </a:cubicBezTo>
                  <a:lnTo>
                    <a:pt x="378968" y="1966087"/>
                  </a:lnTo>
                  <a:lnTo>
                    <a:pt x="372618" y="1966087"/>
                  </a:lnTo>
                  <a:lnTo>
                    <a:pt x="378968" y="1966087"/>
                  </a:lnTo>
                  <a:cubicBezTo>
                    <a:pt x="378968" y="2073529"/>
                    <a:pt x="294259" y="2160778"/>
                    <a:pt x="189484" y="2160778"/>
                  </a:cubicBezTo>
                  <a:lnTo>
                    <a:pt x="189484" y="2154428"/>
                  </a:lnTo>
                  <a:lnTo>
                    <a:pt x="189484" y="2148078"/>
                  </a:lnTo>
                  <a:lnTo>
                    <a:pt x="189484" y="2154428"/>
                  </a:lnTo>
                  <a:lnTo>
                    <a:pt x="189484" y="2160778"/>
                  </a:lnTo>
                  <a:cubicBezTo>
                    <a:pt x="84709" y="2160778"/>
                    <a:pt x="0" y="2073402"/>
                    <a:pt x="0" y="1966087"/>
                  </a:cubicBezTo>
                  <a:lnTo>
                    <a:pt x="0" y="194691"/>
                  </a:lnTo>
                  <a:lnTo>
                    <a:pt x="6350" y="194691"/>
                  </a:lnTo>
                  <a:lnTo>
                    <a:pt x="0" y="194691"/>
                  </a:lnTo>
                  <a:moveTo>
                    <a:pt x="12700" y="194691"/>
                  </a:moveTo>
                  <a:lnTo>
                    <a:pt x="12700" y="1966087"/>
                  </a:lnTo>
                  <a:lnTo>
                    <a:pt x="6350" y="1966087"/>
                  </a:lnTo>
                  <a:lnTo>
                    <a:pt x="12700" y="1966087"/>
                  </a:lnTo>
                  <a:cubicBezTo>
                    <a:pt x="12700" y="2066798"/>
                    <a:pt x="92075" y="2148078"/>
                    <a:pt x="189484" y="2148078"/>
                  </a:cubicBezTo>
                  <a:cubicBezTo>
                    <a:pt x="193040" y="2148078"/>
                    <a:pt x="195834" y="2150872"/>
                    <a:pt x="195834" y="2154428"/>
                  </a:cubicBezTo>
                  <a:cubicBezTo>
                    <a:pt x="195834" y="2157984"/>
                    <a:pt x="193040" y="2160778"/>
                    <a:pt x="189484" y="2160778"/>
                  </a:cubicBezTo>
                  <a:cubicBezTo>
                    <a:pt x="185928" y="2160778"/>
                    <a:pt x="183134" y="2157984"/>
                    <a:pt x="183134" y="2154428"/>
                  </a:cubicBezTo>
                  <a:cubicBezTo>
                    <a:pt x="183134" y="2150872"/>
                    <a:pt x="185928" y="2148078"/>
                    <a:pt x="189484" y="2148078"/>
                  </a:cubicBezTo>
                  <a:cubicBezTo>
                    <a:pt x="287020" y="2148078"/>
                    <a:pt x="366268" y="2066798"/>
                    <a:pt x="366268" y="1966087"/>
                  </a:cubicBezTo>
                  <a:lnTo>
                    <a:pt x="366268" y="194691"/>
                  </a:lnTo>
                  <a:lnTo>
                    <a:pt x="372618" y="194691"/>
                  </a:lnTo>
                  <a:lnTo>
                    <a:pt x="366268" y="194691"/>
                  </a:lnTo>
                  <a:cubicBezTo>
                    <a:pt x="366268" y="93980"/>
                    <a:pt x="287020" y="12700"/>
                    <a:pt x="189484" y="12700"/>
                  </a:cubicBezTo>
                  <a:cubicBezTo>
                    <a:pt x="187579" y="12700"/>
                    <a:pt x="185674" y="11811"/>
                    <a:pt x="184531" y="10287"/>
                  </a:cubicBezTo>
                  <a:lnTo>
                    <a:pt x="189484" y="6350"/>
                  </a:lnTo>
                  <a:lnTo>
                    <a:pt x="189484" y="12700"/>
                  </a:lnTo>
                  <a:cubicBezTo>
                    <a:pt x="92075" y="12700"/>
                    <a:pt x="12700" y="93980"/>
                    <a:pt x="12700" y="194691"/>
                  </a:cubicBezTo>
                  <a:close/>
                </a:path>
              </a:pathLst>
            </a:custGeom>
            <a:solidFill>
              <a:srgbClr val="B5C1E2"/>
            </a:solid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8227516" y="4774555"/>
            <a:ext cx="834033" cy="834033"/>
            <a:chOff x="0" y="0"/>
            <a:chExt cx="1112043" cy="1112043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6350" y="6350"/>
              <a:ext cx="1099312" cy="1099312"/>
            </a:xfrm>
            <a:custGeom>
              <a:avLst/>
              <a:gdLst/>
              <a:ahLst/>
              <a:cxnLst/>
              <a:rect r="r" b="b" t="t" l="l"/>
              <a:pathLst>
                <a:path h="1099312" w="1099312">
                  <a:moveTo>
                    <a:pt x="0" y="549656"/>
                  </a:moveTo>
                  <a:cubicBezTo>
                    <a:pt x="0" y="246126"/>
                    <a:pt x="246126" y="0"/>
                    <a:pt x="549656" y="0"/>
                  </a:cubicBezTo>
                  <a:cubicBezTo>
                    <a:pt x="853186" y="0"/>
                    <a:pt x="1099312" y="246126"/>
                    <a:pt x="1099312" y="549656"/>
                  </a:cubicBezTo>
                  <a:cubicBezTo>
                    <a:pt x="1099312" y="853186"/>
                    <a:pt x="853186" y="1099312"/>
                    <a:pt x="549656" y="1099312"/>
                  </a:cubicBezTo>
                  <a:cubicBezTo>
                    <a:pt x="246126" y="1099312"/>
                    <a:pt x="0" y="853186"/>
                    <a:pt x="0" y="549656"/>
                  </a:cubicBezTo>
                  <a:close/>
                </a:path>
              </a:pathLst>
            </a:custGeom>
            <a:solidFill>
              <a:srgbClr val="CFDBFC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112012" cy="1112012"/>
            </a:xfrm>
            <a:custGeom>
              <a:avLst/>
              <a:gdLst/>
              <a:ahLst/>
              <a:cxnLst/>
              <a:rect r="r" b="b" t="t" l="l"/>
              <a:pathLst>
                <a:path h="1112012" w="1112012">
                  <a:moveTo>
                    <a:pt x="0" y="556006"/>
                  </a:moveTo>
                  <a:cubicBezTo>
                    <a:pt x="0" y="248920"/>
                    <a:pt x="248920" y="0"/>
                    <a:pt x="556006" y="0"/>
                  </a:cubicBezTo>
                  <a:cubicBezTo>
                    <a:pt x="557911" y="0"/>
                    <a:pt x="559816" y="889"/>
                    <a:pt x="560959" y="2413"/>
                  </a:cubicBezTo>
                  <a:lnTo>
                    <a:pt x="556006" y="6350"/>
                  </a:lnTo>
                  <a:lnTo>
                    <a:pt x="556006" y="0"/>
                  </a:lnTo>
                  <a:lnTo>
                    <a:pt x="556006" y="6350"/>
                  </a:lnTo>
                  <a:lnTo>
                    <a:pt x="556006" y="0"/>
                  </a:lnTo>
                  <a:cubicBezTo>
                    <a:pt x="863092" y="0"/>
                    <a:pt x="1112012" y="248920"/>
                    <a:pt x="1112012" y="556006"/>
                  </a:cubicBezTo>
                  <a:cubicBezTo>
                    <a:pt x="1112012" y="558419"/>
                    <a:pt x="1110615" y="560578"/>
                    <a:pt x="1108456" y="561721"/>
                  </a:cubicBezTo>
                  <a:lnTo>
                    <a:pt x="1105662" y="556006"/>
                  </a:lnTo>
                  <a:lnTo>
                    <a:pt x="1112012" y="556006"/>
                  </a:lnTo>
                  <a:cubicBezTo>
                    <a:pt x="1112012" y="863092"/>
                    <a:pt x="863092" y="1112012"/>
                    <a:pt x="556006" y="1112012"/>
                  </a:cubicBezTo>
                  <a:lnTo>
                    <a:pt x="556006" y="1105662"/>
                  </a:lnTo>
                  <a:lnTo>
                    <a:pt x="556006" y="1099312"/>
                  </a:lnTo>
                  <a:lnTo>
                    <a:pt x="556006" y="1105662"/>
                  </a:lnTo>
                  <a:lnTo>
                    <a:pt x="556006" y="1112012"/>
                  </a:lnTo>
                  <a:cubicBezTo>
                    <a:pt x="248920" y="1112012"/>
                    <a:pt x="0" y="863092"/>
                    <a:pt x="0" y="556006"/>
                  </a:cubicBezTo>
                  <a:lnTo>
                    <a:pt x="6350" y="556006"/>
                  </a:lnTo>
                  <a:lnTo>
                    <a:pt x="0" y="556006"/>
                  </a:lnTo>
                  <a:moveTo>
                    <a:pt x="12700" y="556006"/>
                  </a:moveTo>
                  <a:lnTo>
                    <a:pt x="6350" y="556006"/>
                  </a:lnTo>
                  <a:lnTo>
                    <a:pt x="12700" y="556006"/>
                  </a:lnTo>
                  <a:cubicBezTo>
                    <a:pt x="12700" y="856107"/>
                    <a:pt x="255905" y="1099312"/>
                    <a:pt x="556006" y="1099312"/>
                  </a:cubicBezTo>
                  <a:cubicBezTo>
                    <a:pt x="559562" y="1099312"/>
                    <a:pt x="562356" y="1102106"/>
                    <a:pt x="562356" y="1105662"/>
                  </a:cubicBezTo>
                  <a:cubicBezTo>
                    <a:pt x="562356" y="1109218"/>
                    <a:pt x="559562" y="1112012"/>
                    <a:pt x="556006" y="1112012"/>
                  </a:cubicBezTo>
                  <a:cubicBezTo>
                    <a:pt x="552450" y="1112012"/>
                    <a:pt x="549656" y="1109218"/>
                    <a:pt x="549656" y="1105662"/>
                  </a:cubicBezTo>
                  <a:cubicBezTo>
                    <a:pt x="549656" y="1102106"/>
                    <a:pt x="552450" y="1099312"/>
                    <a:pt x="556006" y="1099312"/>
                  </a:cubicBezTo>
                  <a:cubicBezTo>
                    <a:pt x="856107" y="1099312"/>
                    <a:pt x="1099312" y="856107"/>
                    <a:pt x="1099312" y="556006"/>
                  </a:cubicBezTo>
                  <a:cubicBezTo>
                    <a:pt x="1099312" y="553593"/>
                    <a:pt x="1100709" y="551434"/>
                    <a:pt x="1102868" y="550291"/>
                  </a:cubicBezTo>
                  <a:lnTo>
                    <a:pt x="1105662" y="556006"/>
                  </a:lnTo>
                  <a:lnTo>
                    <a:pt x="1099312" y="556006"/>
                  </a:lnTo>
                  <a:cubicBezTo>
                    <a:pt x="1099312" y="255905"/>
                    <a:pt x="856107" y="12700"/>
                    <a:pt x="556006" y="12700"/>
                  </a:cubicBezTo>
                  <a:cubicBezTo>
                    <a:pt x="554101" y="12700"/>
                    <a:pt x="552196" y="11811"/>
                    <a:pt x="551053" y="10287"/>
                  </a:cubicBezTo>
                  <a:lnTo>
                    <a:pt x="556006" y="6350"/>
                  </a:lnTo>
                  <a:lnTo>
                    <a:pt x="556006" y="12700"/>
                  </a:lnTo>
                  <a:cubicBezTo>
                    <a:pt x="255905" y="12700"/>
                    <a:pt x="12700" y="255905"/>
                    <a:pt x="12700" y="556006"/>
                  </a:cubicBezTo>
                  <a:close/>
                </a:path>
              </a:pathLst>
            </a:custGeom>
            <a:solidFill>
              <a:srgbClr val="B5C1E2"/>
            </a:solidFill>
          </p:spPr>
        </p:sp>
      </p:grpSp>
      <p:grpSp>
        <p:nvGrpSpPr>
          <p:cNvPr name="Group 25" id="25"/>
          <p:cNvGrpSpPr>
            <a:grpSpLocks noChangeAspect="true"/>
          </p:cNvGrpSpPr>
          <p:nvPr/>
        </p:nvGrpSpPr>
        <p:grpSpPr>
          <a:xfrm rot="0">
            <a:off x="8438406" y="4933950"/>
            <a:ext cx="412254" cy="515391"/>
            <a:chOff x="0" y="0"/>
            <a:chExt cx="549672" cy="687188"/>
          </a:xfrm>
        </p:grpSpPr>
        <p:sp>
          <p:nvSpPr>
            <p:cNvPr name="Freeform 26" id="26" descr="preencoded.png"/>
            <p:cNvSpPr/>
            <p:nvPr/>
          </p:nvSpPr>
          <p:spPr>
            <a:xfrm flipH="false" flipV="false" rot="0">
              <a:off x="0" y="0"/>
              <a:ext cx="549656" cy="687197"/>
            </a:xfrm>
            <a:custGeom>
              <a:avLst/>
              <a:gdLst/>
              <a:ahLst/>
              <a:cxnLst/>
              <a:rect r="r" b="b" t="t" l="l"/>
              <a:pathLst>
                <a:path h="687197" w="549656">
                  <a:moveTo>
                    <a:pt x="0" y="0"/>
                  </a:moveTo>
                  <a:lnTo>
                    <a:pt x="549656" y="0"/>
                  </a:lnTo>
                  <a:lnTo>
                    <a:pt x="549656" y="687197"/>
                  </a:lnTo>
                  <a:lnTo>
                    <a:pt x="0" y="687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225" r="-2" b="-224"/>
              </a:stretch>
            </a:blipFill>
          </p:spPr>
        </p:sp>
      </p:grpSp>
      <p:sp>
        <p:nvSpPr>
          <p:cNvPr name="TextBox 27" id="27"/>
          <p:cNvSpPr txBox="true"/>
          <p:nvPr/>
        </p:nvSpPr>
        <p:spPr>
          <a:xfrm rot="0">
            <a:off x="9331524" y="4793605"/>
            <a:ext cx="3435995" cy="4580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4"/>
              </a:lnSpc>
            </a:pPr>
            <a:r>
              <a:rPr lang="en-US" sz="2687">
                <a:solidFill>
                  <a:srgbClr val="666666"/>
                </a:solidFill>
                <a:latin typeface="Arimo"/>
                <a:ea typeface="Arimo"/>
                <a:cs typeface="Arimo"/>
                <a:sym typeface="Arimo"/>
              </a:rPr>
              <a:t>Elements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9331524" y="5321350"/>
            <a:ext cx="7994451" cy="9748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125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Single type of atoms. Cannot be broken down by chemical methods. Examples: hydrogen, oxygen, carbon.</a:t>
            </a:r>
          </a:p>
        </p:txBody>
      </p:sp>
      <p:grpSp>
        <p:nvGrpSpPr>
          <p:cNvPr name="Group 29" id="29"/>
          <p:cNvGrpSpPr/>
          <p:nvPr/>
        </p:nvGrpSpPr>
        <p:grpSpPr>
          <a:xfrm rot="0">
            <a:off x="8914656" y="7253139"/>
            <a:ext cx="284261" cy="2060376"/>
            <a:chOff x="0" y="0"/>
            <a:chExt cx="379015" cy="2747168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6350" y="6350"/>
              <a:ext cx="366268" cy="2734437"/>
            </a:xfrm>
            <a:custGeom>
              <a:avLst/>
              <a:gdLst/>
              <a:ahLst/>
              <a:cxnLst/>
              <a:rect r="r" b="b" t="t" l="l"/>
              <a:pathLst>
                <a:path h="2734437" w="366268">
                  <a:moveTo>
                    <a:pt x="0" y="188595"/>
                  </a:moveTo>
                  <a:cubicBezTo>
                    <a:pt x="0" y="84455"/>
                    <a:pt x="82042" y="0"/>
                    <a:pt x="183134" y="0"/>
                  </a:cubicBezTo>
                  <a:cubicBezTo>
                    <a:pt x="284226" y="0"/>
                    <a:pt x="366268" y="84455"/>
                    <a:pt x="366268" y="188595"/>
                  </a:cubicBezTo>
                  <a:lnTo>
                    <a:pt x="366268" y="2545842"/>
                  </a:lnTo>
                  <a:cubicBezTo>
                    <a:pt x="366268" y="2649982"/>
                    <a:pt x="284226" y="2734437"/>
                    <a:pt x="183134" y="2734437"/>
                  </a:cubicBezTo>
                  <a:cubicBezTo>
                    <a:pt x="82042" y="2734437"/>
                    <a:pt x="0" y="2649982"/>
                    <a:pt x="0" y="2545842"/>
                  </a:cubicBezTo>
                  <a:close/>
                </a:path>
              </a:pathLst>
            </a:custGeom>
            <a:solidFill>
              <a:srgbClr val="CFDBFC"/>
            </a:solid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378968" cy="2747137"/>
            </a:xfrm>
            <a:custGeom>
              <a:avLst/>
              <a:gdLst/>
              <a:ahLst/>
              <a:cxnLst/>
              <a:rect r="r" b="b" t="t" l="l"/>
              <a:pathLst>
                <a:path h="2747137" w="378968">
                  <a:moveTo>
                    <a:pt x="0" y="194945"/>
                  </a:moveTo>
                  <a:cubicBezTo>
                    <a:pt x="0" y="87503"/>
                    <a:pt x="84709" y="0"/>
                    <a:pt x="189484" y="0"/>
                  </a:cubicBezTo>
                  <a:cubicBezTo>
                    <a:pt x="191389" y="0"/>
                    <a:pt x="193294" y="889"/>
                    <a:pt x="194437" y="2413"/>
                  </a:cubicBezTo>
                  <a:lnTo>
                    <a:pt x="189484" y="6350"/>
                  </a:lnTo>
                  <a:lnTo>
                    <a:pt x="189484" y="0"/>
                  </a:lnTo>
                  <a:lnTo>
                    <a:pt x="189484" y="6350"/>
                  </a:lnTo>
                  <a:lnTo>
                    <a:pt x="189484" y="0"/>
                  </a:lnTo>
                  <a:cubicBezTo>
                    <a:pt x="294259" y="0"/>
                    <a:pt x="378968" y="87503"/>
                    <a:pt x="378968" y="194945"/>
                  </a:cubicBezTo>
                  <a:lnTo>
                    <a:pt x="378968" y="2552192"/>
                  </a:lnTo>
                  <a:lnTo>
                    <a:pt x="372618" y="2552192"/>
                  </a:lnTo>
                  <a:lnTo>
                    <a:pt x="378968" y="2552192"/>
                  </a:lnTo>
                  <a:cubicBezTo>
                    <a:pt x="378968" y="2659761"/>
                    <a:pt x="294259" y="2747137"/>
                    <a:pt x="189484" y="2747137"/>
                  </a:cubicBezTo>
                  <a:lnTo>
                    <a:pt x="189484" y="2740787"/>
                  </a:lnTo>
                  <a:lnTo>
                    <a:pt x="189484" y="2734437"/>
                  </a:lnTo>
                  <a:lnTo>
                    <a:pt x="189484" y="2740787"/>
                  </a:lnTo>
                  <a:lnTo>
                    <a:pt x="189484" y="2747137"/>
                  </a:lnTo>
                  <a:cubicBezTo>
                    <a:pt x="84709" y="2747137"/>
                    <a:pt x="0" y="2659634"/>
                    <a:pt x="0" y="2552192"/>
                  </a:cubicBezTo>
                  <a:lnTo>
                    <a:pt x="0" y="194945"/>
                  </a:lnTo>
                  <a:lnTo>
                    <a:pt x="6350" y="194945"/>
                  </a:lnTo>
                  <a:lnTo>
                    <a:pt x="0" y="194945"/>
                  </a:lnTo>
                  <a:moveTo>
                    <a:pt x="12700" y="194945"/>
                  </a:moveTo>
                  <a:lnTo>
                    <a:pt x="12700" y="2552192"/>
                  </a:lnTo>
                  <a:lnTo>
                    <a:pt x="6350" y="2552192"/>
                  </a:lnTo>
                  <a:lnTo>
                    <a:pt x="12700" y="2552192"/>
                  </a:lnTo>
                  <a:cubicBezTo>
                    <a:pt x="12700" y="2653030"/>
                    <a:pt x="92075" y="2734437"/>
                    <a:pt x="189484" y="2734437"/>
                  </a:cubicBezTo>
                  <a:cubicBezTo>
                    <a:pt x="193040" y="2734437"/>
                    <a:pt x="195834" y="2737231"/>
                    <a:pt x="195834" y="2740787"/>
                  </a:cubicBezTo>
                  <a:cubicBezTo>
                    <a:pt x="195834" y="2744343"/>
                    <a:pt x="193040" y="2747137"/>
                    <a:pt x="189484" y="2747137"/>
                  </a:cubicBezTo>
                  <a:cubicBezTo>
                    <a:pt x="185928" y="2747137"/>
                    <a:pt x="183134" y="2744343"/>
                    <a:pt x="183134" y="2740787"/>
                  </a:cubicBezTo>
                  <a:cubicBezTo>
                    <a:pt x="183134" y="2737231"/>
                    <a:pt x="185928" y="2734437"/>
                    <a:pt x="189484" y="2734437"/>
                  </a:cubicBezTo>
                  <a:cubicBezTo>
                    <a:pt x="287020" y="2734437"/>
                    <a:pt x="366268" y="2653030"/>
                    <a:pt x="366268" y="2552192"/>
                  </a:cubicBezTo>
                  <a:lnTo>
                    <a:pt x="366268" y="194945"/>
                  </a:lnTo>
                  <a:lnTo>
                    <a:pt x="372618" y="194945"/>
                  </a:lnTo>
                  <a:lnTo>
                    <a:pt x="366268" y="194945"/>
                  </a:lnTo>
                  <a:cubicBezTo>
                    <a:pt x="366268" y="94107"/>
                    <a:pt x="287020" y="12700"/>
                    <a:pt x="189484" y="12700"/>
                  </a:cubicBezTo>
                  <a:cubicBezTo>
                    <a:pt x="187579" y="12700"/>
                    <a:pt x="185674" y="11811"/>
                    <a:pt x="184531" y="10287"/>
                  </a:cubicBezTo>
                  <a:lnTo>
                    <a:pt x="189484" y="6350"/>
                  </a:lnTo>
                  <a:lnTo>
                    <a:pt x="189484" y="12700"/>
                  </a:lnTo>
                  <a:cubicBezTo>
                    <a:pt x="92075" y="12700"/>
                    <a:pt x="12700" y="94107"/>
                    <a:pt x="12700" y="194945"/>
                  </a:cubicBezTo>
                  <a:close/>
                </a:path>
              </a:pathLst>
            </a:custGeom>
            <a:solidFill>
              <a:srgbClr val="B5C1E2"/>
            </a:solidFill>
          </p:spPr>
        </p:sp>
      </p:grpSp>
      <p:grpSp>
        <p:nvGrpSpPr>
          <p:cNvPr name="Group 32" id="32"/>
          <p:cNvGrpSpPr/>
          <p:nvPr/>
        </p:nvGrpSpPr>
        <p:grpSpPr>
          <a:xfrm rot="0">
            <a:off x="8639770" y="7072759"/>
            <a:ext cx="834033" cy="834033"/>
            <a:chOff x="0" y="0"/>
            <a:chExt cx="1112043" cy="1112043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6350" y="6350"/>
              <a:ext cx="1099312" cy="1099312"/>
            </a:xfrm>
            <a:custGeom>
              <a:avLst/>
              <a:gdLst/>
              <a:ahLst/>
              <a:cxnLst/>
              <a:rect r="r" b="b" t="t" l="l"/>
              <a:pathLst>
                <a:path h="1099312" w="1099312">
                  <a:moveTo>
                    <a:pt x="0" y="549656"/>
                  </a:moveTo>
                  <a:cubicBezTo>
                    <a:pt x="0" y="246126"/>
                    <a:pt x="246126" y="0"/>
                    <a:pt x="549656" y="0"/>
                  </a:cubicBezTo>
                  <a:cubicBezTo>
                    <a:pt x="853186" y="0"/>
                    <a:pt x="1099312" y="246126"/>
                    <a:pt x="1099312" y="549656"/>
                  </a:cubicBezTo>
                  <a:cubicBezTo>
                    <a:pt x="1099312" y="853186"/>
                    <a:pt x="853186" y="1099312"/>
                    <a:pt x="549656" y="1099312"/>
                  </a:cubicBezTo>
                  <a:cubicBezTo>
                    <a:pt x="246126" y="1099312"/>
                    <a:pt x="0" y="853186"/>
                    <a:pt x="0" y="549656"/>
                  </a:cubicBezTo>
                  <a:close/>
                </a:path>
              </a:pathLst>
            </a:custGeom>
            <a:solidFill>
              <a:srgbClr val="CFDBFC"/>
            </a:solidFill>
          </p:spPr>
        </p:sp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1112012" cy="1112012"/>
            </a:xfrm>
            <a:custGeom>
              <a:avLst/>
              <a:gdLst/>
              <a:ahLst/>
              <a:cxnLst/>
              <a:rect r="r" b="b" t="t" l="l"/>
              <a:pathLst>
                <a:path h="1112012" w="1112012">
                  <a:moveTo>
                    <a:pt x="0" y="556006"/>
                  </a:moveTo>
                  <a:cubicBezTo>
                    <a:pt x="0" y="248920"/>
                    <a:pt x="248920" y="0"/>
                    <a:pt x="556006" y="0"/>
                  </a:cubicBezTo>
                  <a:cubicBezTo>
                    <a:pt x="557911" y="0"/>
                    <a:pt x="559816" y="889"/>
                    <a:pt x="560959" y="2413"/>
                  </a:cubicBezTo>
                  <a:lnTo>
                    <a:pt x="556006" y="6350"/>
                  </a:lnTo>
                  <a:lnTo>
                    <a:pt x="556006" y="0"/>
                  </a:lnTo>
                  <a:lnTo>
                    <a:pt x="556006" y="6350"/>
                  </a:lnTo>
                  <a:lnTo>
                    <a:pt x="556006" y="0"/>
                  </a:lnTo>
                  <a:cubicBezTo>
                    <a:pt x="863092" y="0"/>
                    <a:pt x="1112012" y="248920"/>
                    <a:pt x="1112012" y="556006"/>
                  </a:cubicBezTo>
                  <a:cubicBezTo>
                    <a:pt x="1112012" y="558419"/>
                    <a:pt x="1110615" y="560578"/>
                    <a:pt x="1108456" y="561721"/>
                  </a:cubicBezTo>
                  <a:lnTo>
                    <a:pt x="1105662" y="556006"/>
                  </a:lnTo>
                  <a:lnTo>
                    <a:pt x="1112012" y="556006"/>
                  </a:lnTo>
                  <a:cubicBezTo>
                    <a:pt x="1112012" y="863092"/>
                    <a:pt x="863092" y="1112012"/>
                    <a:pt x="556006" y="1112012"/>
                  </a:cubicBezTo>
                  <a:lnTo>
                    <a:pt x="556006" y="1105662"/>
                  </a:lnTo>
                  <a:lnTo>
                    <a:pt x="556006" y="1099312"/>
                  </a:lnTo>
                  <a:lnTo>
                    <a:pt x="556006" y="1105662"/>
                  </a:lnTo>
                  <a:lnTo>
                    <a:pt x="556006" y="1112012"/>
                  </a:lnTo>
                  <a:cubicBezTo>
                    <a:pt x="248920" y="1112012"/>
                    <a:pt x="0" y="863092"/>
                    <a:pt x="0" y="556006"/>
                  </a:cubicBezTo>
                  <a:lnTo>
                    <a:pt x="6350" y="556006"/>
                  </a:lnTo>
                  <a:lnTo>
                    <a:pt x="0" y="556006"/>
                  </a:lnTo>
                  <a:moveTo>
                    <a:pt x="12700" y="556006"/>
                  </a:moveTo>
                  <a:lnTo>
                    <a:pt x="6350" y="556006"/>
                  </a:lnTo>
                  <a:lnTo>
                    <a:pt x="12700" y="556006"/>
                  </a:lnTo>
                  <a:cubicBezTo>
                    <a:pt x="12700" y="856107"/>
                    <a:pt x="255905" y="1099312"/>
                    <a:pt x="556006" y="1099312"/>
                  </a:cubicBezTo>
                  <a:cubicBezTo>
                    <a:pt x="559562" y="1099312"/>
                    <a:pt x="562356" y="1102106"/>
                    <a:pt x="562356" y="1105662"/>
                  </a:cubicBezTo>
                  <a:cubicBezTo>
                    <a:pt x="562356" y="1109218"/>
                    <a:pt x="559562" y="1112012"/>
                    <a:pt x="556006" y="1112012"/>
                  </a:cubicBezTo>
                  <a:cubicBezTo>
                    <a:pt x="552450" y="1112012"/>
                    <a:pt x="549656" y="1109218"/>
                    <a:pt x="549656" y="1105662"/>
                  </a:cubicBezTo>
                  <a:cubicBezTo>
                    <a:pt x="549656" y="1102106"/>
                    <a:pt x="552450" y="1099312"/>
                    <a:pt x="556006" y="1099312"/>
                  </a:cubicBezTo>
                  <a:cubicBezTo>
                    <a:pt x="856107" y="1099312"/>
                    <a:pt x="1099312" y="856107"/>
                    <a:pt x="1099312" y="556006"/>
                  </a:cubicBezTo>
                  <a:cubicBezTo>
                    <a:pt x="1099312" y="553593"/>
                    <a:pt x="1100709" y="551434"/>
                    <a:pt x="1102868" y="550291"/>
                  </a:cubicBezTo>
                  <a:lnTo>
                    <a:pt x="1105662" y="556006"/>
                  </a:lnTo>
                  <a:lnTo>
                    <a:pt x="1099312" y="556006"/>
                  </a:lnTo>
                  <a:cubicBezTo>
                    <a:pt x="1099312" y="255905"/>
                    <a:pt x="856107" y="12700"/>
                    <a:pt x="556006" y="12700"/>
                  </a:cubicBezTo>
                  <a:cubicBezTo>
                    <a:pt x="554101" y="12700"/>
                    <a:pt x="552196" y="11811"/>
                    <a:pt x="551053" y="10287"/>
                  </a:cubicBezTo>
                  <a:lnTo>
                    <a:pt x="556006" y="6350"/>
                  </a:lnTo>
                  <a:lnTo>
                    <a:pt x="556006" y="12700"/>
                  </a:lnTo>
                  <a:cubicBezTo>
                    <a:pt x="255905" y="12700"/>
                    <a:pt x="12700" y="255905"/>
                    <a:pt x="12700" y="556006"/>
                  </a:cubicBezTo>
                  <a:close/>
                </a:path>
              </a:pathLst>
            </a:custGeom>
            <a:solidFill>
              <a:srgbClr val="B5C1E2"/>
            </a:solidFill>
          </p:spPr>
        </p:sp>
      </p:grpSp>
      <p:grpSp>
        <p:nvGrpSpPr>
          <p:cNvPr name="Group 35" id="35"/>
          <p:cNvGrpSpPr>
            <a:grpSpLocks noChangeAspect="true"/>
          </p:cNvGrpSpPr>
          <p:nvPr/>
        </p:nvGrpSpPr>
        <p:grpSpPr>
          <a:xfrm rot="0">
            <a:off x="8850660" y="7232154"/>
            <a:ext cx="412254" cy="515391"/>
            <a:chOff x="0" y="0"/>
            <a:chExt cx="549672" cy="687188"/>
          </a:xfrm>
        </p:grpSpPr>
        <p:sp>
          <p:nvSpPr>
            <p:cNvPr name="Freeform 36" id="36" descr="preencoded.png"/>
            <p:cNvSpPr/>
            <p:nvPr/>
          </p:nvSpPr>
          <p:spPr>
            <a:xfrm flipH="false" flipV="false" rot="0">
              <a:off x="0" y="0"/>
              <a:ext cx="549656" cy="687197"/>
            </a:xfrm>
            <a:custGeom>
              <a:avLst/>
              <a:gdLst/>
              <a:ahLst/>
              <a:cxnLst/>
              <a:rect r="r" b="b" t="t" l="l"/>
              <a:pathLst>
                <a:path h="687197" w="549656">
                  <a:moveTo>
                    <a:pt x="0" y="0"/>
                  </a:moveTo>
                  <a:lnTo>
                    <a:pt x="549656" y="0"/>
                  </a:lnTo>
                  <a:lnTo>
                    <a:pt x="549656" y="687197"/>
                  </a:lnTo>
                  <a:lnTo>
                    <a:pt x="0" y="687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-225" r="-2" b="-224"/>
              </a:stretch>
            </a:blipFill>
          </p:spPr>
        </p:sp>
      </p:grpSp>
      <p:sp>
        <p:nvSpPr>
          <p:cNvPr name="TextBox 37" id="37"/>
          <p:cNvSpPr txBox="true"/>
          <p:nvPr/>
        </p:nvSpPr>
        <p:spPr>
          <a:xfrm rot="0">
            <a:off x="9743778" y="7091809"/>
            <a:ext cx="3435995" cy="4580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74"/>
              </a:lnSpc>
            </a:pPr>
            <a:r>
              <a:rPr lang="en-US" sz="2687">
                <a:solidFill>
                  <a:srgbClr val="666666"/>
                </a:solidFill>
                <a:latin typeface="Arimo"/>
                <a:ea typeface="Arimo"/>
                <a:cs typeface="Arimo"/>
                <a:sym typeface="Arimo"/>
              </a:rPr>
              <a:t>Compounds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9743778" y="7619554"/>
            <a:ext cx="7582198" cy="14146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125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Two or more elements combined in fixed ratios. Properties differ from constituent elements. Examples: water, carbon dioxide.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preencode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0" y="0"/>
            <a:ext cx="6858000" cy="10288637"/>
            <a:chOff x="0" y="0"/>
            <a:chExt cx="9144000" cy="13718183"/>
          </a:xfrm>
        </p:grpSpPr>
        <p:sp>
          <p:nvSpPr>
            <p:cNvPr name="Freeform 7" id="7" descr="preencoded.png"/>
            <p:cNvSpPr/>
            <p:nvPr/>
          </p:nvSpPr>
          <p:spPr>
            <a:xfrm flipH="false" flipV="false" rot="0">
              <a:off x="0" y="0"/>
              <a:ext cx="9144000" cy="13718160"/>
            </a:xfrm>
            <a:custGeom>
              <a:avLst/>
              <a:gdLst/>
              <a:ahLst/>
              <a:cxnLst/>
              <a:rect r="r" b="b" t="t" l="l"/>
              <a:pathLst>
                <a:path h="13718160" w="9144000">
                  <a:moveTo>
                    <a:pt x="0" y="0"/>
                  </a:moveTo>
                  <a:lnTo>
                    <a:pt x="9144000" y="0"/>
                  </a:lnTo>
                  <a:lnTo>
                    <a:pt x="9144000" y="13718160"/>
                  </a:lnTo>
                  <a:lnTo>
                    <a:pt x="0" y="13718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7" t="0" r="-7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7773144" y="671364"/>
            <a:ext cx="7827615" cy="864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74"/>
              </a:lnSpc>
            </a:pPr>
            <a:r>
              <a:rPr lang="en-US" sz="5125">
                <a:solidFill>
                  <a:srgbClr val="3F6FF3"/>
                </a:solidFill>
                <a:latin typeface="Arimo"/>
                <a:ea typeface="Arimo"/>
                <a:cs typeface="Arimo"/>
                <a:sym typeface="Arimo"/>
              </a:rPr>
              <a:t>SI Units and Measurements</a:t>
            </a:r>
          </a:p>
        </p:txBody>
      </p: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7773144" y="1928366"/>
            <a:ext cx="784472" cy="784473"/>
            <a:chOff x="0" y="0"/>
            <a:chExt cx="1045963" cy="1045963"/>
          </a:xfrm>
        </p:grpSpPr>
        <p:sp>
          <p:nvSpPr>
            <p:cNvPr name="Freeform 10" id="10" descr="preencoded.png"/>
            <p:cNvSpPr/>
            <p:nvPr/>
          </p:nvSpPr>
          <p:spPr>
            <a:xfrm flipH="false" flipV="false" rot="0">
              <a:off x="0" y="0"/>
              <a:ext cx="1045972" cy="1045972"/>
            </a:xfrm>
            <a:custGeom>
              <a:avLst/>
              <a:gdLst/>
              <a:ahLst/>
              <a:cxnLst/>
              <a:rect r="r" b="b" t="t" l="l"/>
              <a:pathLst>
                <a:path h="1045972" w="1045972">
                  <a:moveTo>
                    <a:pt x="0" y="0"/>
                  </a:moveTo>
                  <a:lnTo>
                    <a:pt x="1045972" y="0"/>
                  </a:lnTo>
                  <a:lnTo>
                    <a:pt x="1045972" y="1045972"/>
                  </a:lnTo>
                  <a:lnTo>
                    <a:pt x="0" y="1045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8884444" y="2129879"/>
            <a:ext cx="3268712" cy="4275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87"/>
              </a:lnSpc>
            </a:pPr>
            <a:r>
              <a:rPr lang="en-US" sz="2562">
                <a:solidFill>
                  <a:srgbClr val="666666"/>
                </a:solidFill>
                <a:latin typeface="Arimo"/>
                <a:ea typeface="Arimo"/>
                <a:cs typeface="Arimo"/>
                <a:sym typeface="Arimo"/>
              </a:rPr>
              <a:t>Length - Metre (m)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884444" y="2638127"/>
            <a:ext cx="8488412" cy="9129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50"/>
              </a:lnSpc>
            </a:pPr>
            <a:r>
              <a:rPr lang="en-US" sz="20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Based on speed of light in vacuum. Laboratory uses cm, mm for smaller measurements.</a:t>
            </a:r>
          </a:p>
        </p:txBody>
      </p: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7773144" y="4074021"/>
            <a:ext cx="784472" cy="784472"/>
            <a:chOff x="0" y="0"/>
            <a:chExt cx="1045963" cy="1045963"/>
          </a:xfrm>
        </p:grpSpPr>
        <p:sp>
          <p:nvSpPr>
            <p:cNvPr name="Freeform 14" id="14" descr="preencoded.png"/>
            <p:cNvSpPr/>
            <p:nvPr/>
          </p:nvSpPr>
          <p:spPr>
            <a:xfrm flipH="false" flipV="false" rot="0">
              <a:off x="0" y="0"/>
              <a:ext cx="1045972" cy="1045972"/>
            </a:xfrm>
            <a:custGeom>
              <a:avLst/>
              <a:gdLst/>
              <a:ahLst/>
              <a:cxnLst/>
              <a:rect r="r" b="b" t="t" l="l"/>
              <a:pathLst>
                <a:path h="1045972" w="1045972">
                  <a:moveTo>
                    <a:pt x="0" y="0"/>
                  </a:moveTo>
                  <a:lnTo>
                    <a:pt x="1045972" y="0"/>
                  </a:lnTo>
                  <a:lnTo>
                    <a:pt x="1045972" y="1045972"/>
                  </a:lnTo>
                  <a:lnTo>
                    <a:pt x="0" y="1045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8884444" y="4275535"/>
            <a:ext cx="3268712" cy="4275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87"/>
              </a:lnSpc>
            </a:pPr>
            <a:r>
              <a:rPr lang="en-US" sz="2562">
                <a:solidFill>
                  <a:srgbClr val="666666"/>
                </a:solidFill>
                <a:latin typeface="Arimo"/>
                <a:ea typeface="Arimo"/>
                <a:cs typeface="Arimo"/>
                <a:sym typeface="Arimo"/>
              </a:rPr>
              <a:t>Mass - Kilogram (kg)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884444" y="4783782"/>
            <a:ext cx="8488412" cy="9129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50"/>
              </a:lnSpc>
            </a:pPr>
            <a:r>
              <a:rPr lang="en-US" sz="20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Defined by Planck constant. Chemistry uses grams for practical measurements.</a:t>
            </a:r>
          </a:p>
        </p:txBody>
      </p: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7773144" y="6219676"/>
            <a:ext cx="784472" cy="784472"/>
            <a:chOff x="0" y="0"/>
            <a:chExt cx="1045963" cy="1045963"/>
          </a:xfrm>
        </p:grpSpPr>
        <p:sp>
          <p:nvSpPr>
            <p:cNvPr name="Freeform 18" id="18" descr="preencoded.png"/>
            <p:cNvSpPr/>
            <p:nvPr/>
          </p:nvSpPr>
          <p:spPr>
            <a:xfrm flipH="false" flipV="false" rot="0">
              <a:off x="0" y="0"/>
              <a:ext cx="1045972" cy="1045972"/>
            </a:xfrm>
            <a:custGeom>
              <a:avLst/>
              <a:gdLst/>
              <a:ahLst/>
              <a:cxnLst/>
              <a:rect r="r" b="b" t="t" l="l"/>
              <a:pathLst>
                <a:path h="1045972" w="1045972">
                  <a:moveTo>
                    <a:pt x="0" y="0"/>
                  </a:moveTo>
                  <a:lnTo>
                    <a:pt x="1045972" y="0"/>
                  </a:lnTo>
                  <a:lnTo>
                    <a:pt x="1045972" y="1045972"/>
                  </a:lnTo>
                  <a:lnTo>
                    <a:pt x="0" y="1045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8884444" y="6421190"/>
            <a:ext cx="3268712" cy="4275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87"/>
              </a:lnSpc>
            </a:pPr>
            <a:r>
              <a:rPr lang="en-US" sz="2562">
                <a:solidFill>
                  <a:srgbClr val="666666"/>
                </a:solidFill>
                <a:latin typeface="Arimo"/>
                <a:ea typeface="Arimo"/>
                <a:cs typeface="Arimo"/>
                <a:sym typeface="Arimo"/>
              </a:rPr>
              <a:t>Time - Second (s)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8884444" y="6929438"/>
            <a:ext cx="8488412" cy="9129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50"/>
              </a:lnSpc>
            </a:pPr>
            <a:r>
              <a:rPr lang="en-US" sz="20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Based on caesium frequency. Universal standard for all time measurements.</a:t>
            </a:r>
          </a:p>
        </p:txBody>
      </p:sp>
      <p:grpSp>
        <p:nvGrpSpPr>
          <p:cNvPr name="Group 21" id="21"/>
          <p:cNvGrpSpPr>
            <a:grpSpLocks noChangeAspect="true"/>
          </p:cNvGrpSpPr>
          <p:nvPr/>
        </p:nvGrpSpPr>
        <p:grpSpPr>
          <a:xfrm rot="0">
            <a:off x="7773144" y="8365331"/>
            <a:ext cx="784472" cy="784472"/>
            <a:chOff x="0" y="0"/>
            <a:chExt cx="1045963" cy="1045963"/>
          </a:xfrm>
        </p:grpSpPr>
        <p:sp>
          <p:nvSpPr>
            <p:cNvPr name="Freeform 22" id="22" descr="preencoded.png"/>
            <p:cNvSpPr/>
            <p:nvPr/>
          </p:nvSpPr>
          <p:spPr>
            <a:xfrm flipH="false" flipV="false" rot="0">
              <a:off x="0" y="0"/>
              <a:ext cx="1045972" cy="1045972"/>
            </a:xfrm>
            <a:custGeom>
              <a:avLst/>
              <a:gdLst/>
              <a:ahLst/>
              <a:cxnLst/>
              <a:rect r="r" b="b" t="t" l="l"/>
              <a:pathLst>
                <a:path h="1045972" w="1045972">
                  <a:moveTo>
                    <a:pt x="0" y="0"/>
                  </a:moveTo>
                  <a:lnTo>
                    <a:pt x="1045972" y="0"/>
                  </a:lnTo>
                  <a:lnTo>
                    <a:pt x="1045972" y="1045972"/>
                  </a:lnTo>
                  <a:lnTo>
                    <a:pt x="0" y="1045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sp>
        <p:nvSpPr>
          <p:cNvPr name="TextBox 23" id="23"/>
          <p:cNvSpPr txBox="true"/>
          <p:nvPr/>
        </p:nvSpPr>
        <p:spPr>
          <a:xfrm rot="0">
            <a:off x="8884444" y="8566845"/>
            <a:ext cx="3533031" cy="4275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87"/>
              </a:lnSpc>
            </a:pPr>
            <a:r>
              <a:rPr lang="en-US" sz="2562">
                <a:solidFill>
                  <a:srgbClr val="666666"/>
                </a:solidFill>
                <a:latin typeface="Arimo"/>
                <a:ea typeface="Arimo"/>
                <a:cs typeface="Arimo"/>
                <a:sym typeface="Arimo"/>
              </a:rPr>
              <a:t>Temperature - Kelvin (K)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884444" y="9075092"/>
            <a:ext cx="8488412" cy="4945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50"/>
              </a:lnSpc>
            </a:pPr>
            <a:r>
              <a:rPr lang="en-US" sz="200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Absolute temperature scale. Related to Celsius: K = °C + 273.15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preencode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783878" y="568226"/>
            <a:ext cx="9778156" cy="747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4375">
                <a:solidFill>
                  <a:srgbClr val="3F6FF3"/>
                </a:solidFill>
                <a:latin typeface="Arimo"/>
                <a:ea typeface="Arimo"/>
                <a:cs typeface="Arimo"/>
                <a:sym typeface="Arimo"/>
              </a:rPr>
              <a:t>Scientific Notation &amp; Significant Figures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83878" y="1846809"/>
            <a:ext cx="2799606" cy="378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50"/>
              </a:lnSpc>
            </a:pPr>
            <a:r>
              <a:rPr lang="en-US" sz="2187">
                <a:solidFill>
                  <a:srgbClr val="3F6FF3"/>
                </a:solidFill>
                <a:latin typeface="Arimo"/>
                <a:ea typeface="Arimo"/>
                <a:cs typeface="Arimo"/>
                <a:sym typeface="Arimo"/>
              </a:rPr>
              <a:t>Scientific Notation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83878" y="2372916"/>
            <a:ext cx="9813429" cy="4345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12"/>
              </a:lnSpc>
            </a:pPr>
            <a:r>
              <a:rPr lang="en-US" sz="175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Express large/small numbers as N × 10ⁿ where N is between 1-9.999...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83878" y="2932807"/>
            <a:ext cx="9813429" cy="4345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263922" indent="-131961" lvl="1">
              <a:lnSpc>
                <a:spcPts val="2812"/>
              </a:lnSpc>
              <a:buFont typeface="Arial"/>
              <a:buChar char="•"/>
            </a:pPr>
            <a:r>
              <a:rPr lang="en-US" sz="175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602,200,000,000,000,000,000,000 = 6.022 × 10²³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83878" y="3369469"/>
            <a:ext cx="9813429" cy="4345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263922" indent="-131961" lvl="1">
              <a:lnSpc>
                <a:spcPts val="2812"/>
              </a:lnSpc>
              <a:buFont typeface="Arial"/>
              <a:buChar char="•"/>
            </a:pPr>
            <a:r>
              <a:rPr lang="en-US" sz="175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0.00000000000000000000000166 = 1.66 × 10⁻²⁴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83878" y="3999310"/>
            <a:ext cx="3006477" cy="378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50"/>
              </a:lnSpc>
            </a:pPr>
            <a:r>
              <a:rPr lang="en-US" sz="2187">
                <a:solidFill>
                  <a:srgbClr val="3F6FF3"/>
                </a:solidFill>
                <a:latin typeface="Arimo"/>
                <a:ea typeface="Arimo"/>
                <a:cs typeface="Arimo"/>
                <a:sym typeface="Arimo"/>
              </a:rPr>
              <a:t>Significant Figures Rules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83878" y="4525416"/>
            <a:ext cx="9813429" cy="4345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263922" indent="-131961" lvl="1">
              <a:lnSpc>
                <a:spcPts val="2812"/>
              </a:lnSpc>
              <a:buFont typeface="Arial"/>
              <a:buChar char="•"/>
            </a:pPr>
            <a:r>
              <a:rPr lang="en-US" sz="175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All non-zero digits are significant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83878" y="4962079"/>
            <a:ext cx="9813429" cy="4345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263922" indent="-131961" lvl="1">
              <a:lnSpc>
                <a:spcPts val="2812"/>
              </a:lnSpc>
              <a:buFont typeface="Arial"/>
              <a:buChar char="•"/>
            </a:pPr>
            <a:r>
              <a:rPr lang="en-US" sz="175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Zeros between non-zeros are significant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783878" y="5398740"/>
            <a:ext cx="9813429" cy="4345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263922" indent="-131961" lvl="1">
              <a:lnSpc>
                <a:spcPts val="2812"/>
              </a:lnSpc>
              <a:buFont typeface="Arial"/>
              <a:buChar char="•"/>
            </a:pPr>
            <a:r>
              <a:rPr lang="en-US" sz="175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Leading zeros are not significant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83878" y="5835402"/>
            <a:ext cx="9813429" cy="4345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263922" indent="-131961" lvl="1">
              <a:lnSpc>
                <a:spcPts val="2812"/>
              </a:lnSpc>
              <a:buFont typeface="Arial"/>
              <a:buChar char="•"/>
            </a:pPr>
            <a:r>
              <a:rPr lang="en-US" sz="1750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Trailing zeros after decimal are significant</a:t>
            </a:r>
          </a:p>
        </p:txBody>
      </p: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11153329" y="1903511"/>
            <a:ext cx="6360170" cy="6360170"/>
            <a:chOff x="0" y="0"/>
            <a:chExt cx="8480227" cy="8480227"/>
          </a:xfrm>
        </p:grpSpPr>
        <p:sp>
          <p:nvSpPr>
            <p:cNvPr name="Freeform 17" id="17" descr="preencoded.png"/>
            <p:cNvSpPr/>
            <p:nvPr/>
          </p:nvSpPr>
          <p:spPr>
            <a:xfrm flipH="false" flipV="false" rot="0">
              <a:off x="0" y="0"/>
              <a:ext cx="8480171" cy="8480171"/>
            </a:xfrm>
            <a:custGeom>
              <a:avLst/>
              <a:gdLst/>
              <a:ahLst/>
              <a:cxnLst/>
              <a:rect r="r" b="b" t="t" l="l"/>
              <a:pathLst>
                <a:path h="8480171" w="8480171">
                  <a:moveTo>
                    <a:pt x="0" y="0"/>
                  </a:moveTo>
                  <a:lnTo>
                    <a:pt x="8480171" y="0"/>
                  </a:lnTo>
                  <a:lnTo>
                    <a:pt x="8480171" y="8480171"/>
                  </a:lnTo>
                  <a:lnTo>
                    <a:pt x="0" y="8480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1153329" y="8515648"/>
            <a:ext cx="6360170" cy="1668364"/>
            <a:chOff x="0" y="0"/>
            <a:chExt cx="8480227" cy="2224485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480171" cy="2224532"/>
            </a:xfrm>
            <a:custGeom>
              <a:avLst/>
              <a:gdLst/>
              <a:ahLst/>
              <a:cxnLst/>
              <a:rect r="r" b="b" t="t" l="l"/>
              <a:pathLst>
                <a:path h="2224532" w="8480171">
                  <a:moveTo>
                    <a:pt x="0" y="268732"/>
                  </a:moveTo>
                  <a:cubicBezTo>
                    <a:pt x="0" y="120396"/>
                    <a:pt x="120396" y="0"/>
                    <a:pt x="268732" y="0"/>
                  </a:cubicBezTo>
                  <a:lnTo>
                    <a:pt x="8211439" y="0"/>
                  </a:lnTo>
                  <a:cubicBezTo>
                    <a:pt x="8359902" y="0"/>
                    <a:pt x="8480171" y="120396"/>
                    <a:pt x="8480171" y="268732"/>
                  </a:cubicBezTo>
                  <a:lnTo>
                    <a:pt x="8480171" y="1955673"/>
                  </a:lnTo>
                  <a:cubicBezTo>
                    <a:pt x="8480171" y="2104136"/>
                    <a:pt x="8359775" y="2224405"/>
                    <a:pt x="8211439" y="2224405"/>
                  </a:cubicBezTo>
                  <a:lnTo>
                    <a:pt x="268732" y="2224405"/>
                  </a:lnTo>
                  <a:cubicBezTo>
                    <a:pt x="120396" y="2224532"/>
                    <a:pt x="0" y="2104136"/>
                    <a:pt x="0" y="1955673"/>
                  </a:cubicBezTo>
                  <a:close/>
                </a:path>
              </a:pathLst>
            </a:custGeom>
            <a:solidFill>
              <a:srgbClr val="B6D6FC"/>
            </a:solidFill>
          </p:spPr>
        </p:sp>
      </p:grpSp>
      <p:grpSp>
        <p:nvGrpSpPr>
          <p:cNvPr name="Group 20" id="20"/>
          <p:cNvGrpSpPr>
            <a:grpSpLocks noChangeAspect="true"/>
          </p:cNvGrpSpPr>
          <p:nvPr/>
        </p:nvGrpSpPr>
        <p:grpSpPr>
          <a:xfrm rot="0">
            <a:off x="11377166" y="8856761"/>
            <a:ext cx="279946" cy="223838"/>
            <a:chOff x="0" y="0"/>
            <a:chExt cx="373262" cy="298450"/>
          </a:xfrm>
        </p:grpSpPr>
        <p:sp>
          <p:nvSpPr>
            <p:cNvPr name="Freeform 21" id="21" descr="preencoded.png"/>
            <p:cNvSpPr/>
            <p:nvPr/>
          </p:nvSpPr>
          <p:spPr>
            <a:xfrm flipH="false" flipV="false" rot="0">
              <a:off x="0" y="0"/>
              <a:ext cx="373253" cy="298450"/>
            </a:xfrm>
            <a:custGeom>
              <a:avLst/>
              <a:gdLst/>
              <a:ahLst/>
              <a:cxnLst/>
              <a:rect r="r" b="b" t="t" l="l"/>
              <a:pathLst>
                <a:path h="298450" w="373253">
                  <a:moveTo>
                    <a:pt x="0" y="0"/>
                  </a:moveTo>
                  <a:lnTo>
                    <a:pt x="373253" y="0"/>
                  </a:lnTo>
                  <a:lnTo>
                    <a:pt x="373253" y="298450"/>
                  </a:lnTo>
                  <a:lnTo>
                    <a:pt x="0" y="298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1751" r="-2" b="-1751"/>
              </a:stretch>
            </a:blipFill>
          </p:spPr>
        </p:sp>
      </p:grpSp>
      <p:sp>
        <p:nvSpPr>
          <p:cNvPr name="TextBox 22" id="22"/>
          <p:cNvSpPr txBox="true"/>
          <p:nvPr/>
        </p:nvSpPr>
        <p:spPr>
          <a:xfrm rot="0">
            <a:off x="11880949" y="8719245"/>
            <a:ext cx="5408711" cy="11513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12"/>
              </a:lnSpc>
            </a:pPr>
            <a:r>
              <a:rPr lang="en-US" sz="1750" b="true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Precision vs Accuracy:</a:t>
            </a:r>
            <a:r>
              <a:rPr lang="en-US" sz="1750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 Precision is closeness of measurements to each other. Accuracy is agreement with true value.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preencode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992238" y="1596777"/>
            <a:ext cx="9747796" cy="9431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5562">
                <a:solidFill>
                  <a:srgbClr val="3F6FF3"/>
                </a:solidFill>
                <a:latin typeface="Arimo"/>
                <a:ea typeface="Arimo"/>
                <a:cs typeface="Arimo"/>
                <a:sym typeface="Arimo"/>
              </a:rPr>
              <a:t>Laws of Chemical Combination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92238" y="3002161"/>
            <a:ext cx="283518" cy="459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666666"/>
                </a:solidFill>
                <a:latin typeface="Arimo"/>
                <a:ea typeface="Arimo"/>
                <a:cs typeface="Arimo"/>
                <a:sym typeface="Arimo"/>
              </a:rPr>
              <a:t>01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992238" y="3550741"/>
            <a:ext cx="5245447" cy="38100"/>
            <a:chOff x="0" y="0"/>
            <a:chExt cx="6993930" cy="50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993890" cy="50800"/>
            </a:xfrm>
            <a:custGeom>
              <a:avLst/>
              <a:gdLst/>
              <a:ahLst/>
              <a:cxnLst/>
              <a:rect r="r" b="b" t="t" l="l"/>
              <a:pathLst>
                <a:path h="50800" w="6993890">
                  <a:moveTo>
                    <a:pt x="0" y="0"/>
                  </a:moveTo>
                  <a:lnTo>
                    <a:pt x="6993890" y="0"/>
                  </a:lnTo>
                  <a:lnTo>
                    <a:pt x="6993890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A2B9F9"/>
            </a:solid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992238" y="3730526"/>
            <a:ext cx="3544044" cy="481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>
                <a:solidFill>
                  <a:srgbClr val="666666"/>
                </a:solidFill>
                <a:latin typeface="Arimo"/>
                <a:ea typeface="Arimo"/>
                <a:cs typeface="Arimo"/>
                <a:sym typeface="Arimo"/>
              </a:rPr>
              <a:t>Conservation of Mass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92238" y="4295924"/>
            <a:ext cx="5245447" cy="1446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Matter cannot be created or destroyed in chemical reactions. Total mass remains constant.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521202" y="3002161"/>
            <a:ext cx="283518" cy="459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666666"/>
                </a:solidFill>
                <a:latin typeface="Arimo"/>
                <a:ea typeface="Arimo"/>
                <a:cs typeface="Arimo"/>
                <a:sym typeface="Arimo"/>
              </a:rPr>
              <a:t>02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6521202" y="3550741"/>
            <a:ext cx="5245447" cy="38100"/>
            <a:chOff x="0" y="0"/>
            <a:chExt cx="6993930" cy="50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993890" cy="50800"/>
            </a:xfrm>
            <a:custGeom>
              <a:avLst/>
              <a:gdLst/>
              <a:ahLst/>
              <a:cxnLst/>
              <a:rect r="r" b="b" t="t" l="l"/>
              <a:pathLst>
                <a:path h="50800" w="6993890">
                  <a:moveTo>
                    <a:pt x="0" y="0"/>
                  </a:moveTo>
                  <a:lnTo>
                    <a:pt x="6993890" y="0"/>
                  </a:lnTo>
                  <a:lnTo>
                    <a:pt x="6993890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A2B9F9"/>
            </a:solid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6521202" y="3730526"/>
            <a:ext cx="3544044" cy="481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>
                <a:solidFill>
                  <a:srgbClr val="666666"/>
                </a:solidFill>
                <a:latin typeface="Arimo"/>
                <a:ea typeface="Arimo"/>
                <a:cs typeface="Arimo"/>
                <a:sym typeface="Arimo"/>
              </a:rPr>
              <a:t>Definite Proportions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6521202" y="4295924"/>
            <a:ext cx="5245447" cy="1446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Compounds always contain same elements in fixed mass ratios, regardless of source.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050166" y="3002161"/>
            <a:ext cx="283518" cy="459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666666"/>
                </a:solidFill>
                <a:latin typeface="Arimo"/>
                <a:ea typeface="Arimo"/>
                <a:cs typeface="Arimo"/>
                <a:sym typeface="Arimo"/>
              </a:rPr>
              <a:t>03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12050166" y="3550741"/>
            <a:ext cx="5245447" cy="38100"/>
            <a:chOff x="0" y="0"/>
            <a:chExt cx="6993930" cy="50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6993890" cy="50800"/>
            </a:xfrm>
            <a:custGeom>
              <a:avLst/>
              <a:gdLst/>
              <a:ahLst/>
              <a:cxnLst/>
              <a:rect r="r" b="b" t="t" l="l"/>
              <a:pathLst>
                <a:path h="50800" w="6993890">
                  <a:moveTo>
                    <a:pt x="0" y="0"/>
                  </a:moveTo>
                  <a:lnTo>
                    <a:pt x="6993890" y="0"/>
                  </a:lnTo>
                  <a:lnTo>
                    <a:pt x="6993890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A2B9F9"/>
            </a:solidFill>
          </p:spPr>
        </p:sp>
      </p:grpSp>
      <p:sp>
        <p:nvSpPr>
          <p:cNvPr name="TextBox 20" id="20"/>
          <p:cNvSpPr txBox="true"/>
          <p:nvPr/>
        </p:nvSpPr>
        <p:spPr>
          <a:xfrm rot="0">
            <a:off x="12050166" y="3730526"/>
            <a:ext cx="3544044" cy="481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>
                <a:solidFill>
                  <a:srgbClr val="666666"/>
                </a:solidFill>
                <a:latin typeface="Arimo"/>
                <a:ea typeface="Arimo"/>
                <a:cs typeface="Arimo"/>
                <a:sym typeface="Arimo"/>
              </a:rPr>
              <a:t>Multiple Proportions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050166" y="4295924"/>
            <a:ext cx="5245447" cy="1446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When elements form multiple compounds, mass ratios are simple whole numbers.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992238" y="6133802"/>
            <a:ext cx="283518" cy="459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666666"/>
                </a:solidFill>
                <a:latin typeface="Arimo"/>
                <a:ea typeface="Arimo"/>
                <a:cs typeface="Arimo"/>
                <a:sym typeface="Arimo"/>
              </a:rPr>
              <a:t>04</a:t>
            </a:r>
          </a:p>
        </p:txBody>
      </p:sp>
      <p:grpSp>
        <p:nvGrpSpPr>
          <p:cNvPr name="Group 23" id="23"/>
          <p:cNvGrpSpPr/>
          <p:nvPr/>
        </p:nvGrpSpPr>
        <p:grpSpPr>
          <a:xfrm rot="0">
            <a:off x="992238" y="6682382"/>
            <a:ext cx="8009930" cy="38100"/>
            <a:chOff x="0" y="0"/>
            <a:chExt cx="10679907" cy="50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0679938" cy="50800"/>
            </a:xfrm>
            <a:custGeom>
              <a:avLst/>
              <a:gdLst/>
              <a:ahLst/>
              <a:cxnLst/>
              <a:rect r="r" b="b" t="t" l="l"/>
              <a:pathLst>
                <a:path h="50800" w="10679938">
                  <a:moveTo>
                    <a:pt x="0" y="0"/>
                  </a:moveTo>
                  <a:lnTo>
                    <a:pt x="10679938" y="0"/>
                  </a:lnTo>
                  <a:lnTo>
                    <a:pt x="10679938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A2B9F9"/>
            </a:solidFill>
          </p:spPr>
        </p:sp>
      </p:grpSp>
      <p:sp>
        <p:nvSpPr>
          <p:cNvPr name="TextBox 25" id="25"/>
          <p:cNvSpPr txBox="true"/>
          <p:nvPr/>
        </p:nvSpPr>
        <p:spPr>
          <a:xfrm rot="0">
            <a:off x="992238" y="6862167"/>
            <a:ext cx="3544044" cy="481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>
                <a:solidFill>
                  <a:srgbClr val="666666"/>
                </a:solidFill>
                <a:latin typeface="Arimo"/>
                <a:ea typeface="Arimo"/>
                <a:cs typeface="Arimo"/>
                <a:sym typeface="Arimo"/>
              </a:rPr>
              <a:t>Gay Lussac's Law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992238" y="7427565"/>
            <a:ext cx="8009930" cy="9929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Gases combine in simple volume ratios at same temperature and pressure.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9285685" y="6133802"/>
            <a:ext cx="283518" cy="459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666666"/>
                </a:solidFill>
                <a:latin typeface="Arimo"/>
                <a:ea typeface="Arimo"/>
                <a:cs typeface="Arimo"/>
                <a:sym typeface="Arimo"/>
              </a:rPr>
              <a:t>05</a:t>
            </a:r>
          </a:p>
        </p:txBody>
      </p:sp>
      <p:grpSp>
        <p:nvGrpSpPr>
          <p:cNvPr name="Group 28" id="28"/>
          <p:cNvGrpSpPr/>
          <p:nvPr/>
        </p:nvGrpSpPr>
        <p:grpSpPr>
          <a:xfrm rot="0">
            <a:off x="9285685" y="6682382"/>
            <a:ext cx="8009930" cy="38100"/>
            <a:chOff x="0" y="0"/>
            <a:chExt cx="10679907" cy="50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10679938" cy="50800"/>
            </a:xfrm>
            <a:custGeom>
              <a:avLst/>
              <a:gdLst/>
              <a:ahLst/>
              <a:cxnLst/>
              <a:rect r="r" b="b" t="t" l="l"/>
              <a:pathLst>
                <a:path h="50800" w="10679938">
                  <a:moveTo>
                    <a:pt x="0" y="0"/>
                  </a:moveTo>
                  <a:lnTo>
                    <a:pt x="10679938" y="0"/>
                  </a:lnTo>
                  <a:lnTo>
                    <a:pt x="10679938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A2B9F9"/>
            </a:solidFill>
          </p:spPr>
        </p:sp>
      </p:grpSp>
      <p:sp>
        <p:nvSpPr>
          <p:cNvPr name="TextBox 30" id="30"/>
          <p:cNvSpPr txBox="true"/>
          <p:nvPr/>
        </p:nvSpPr>
        <p:spPr>
          <a:xfrm rot="0">
            <a:off x="9285685" y="6862167"/>
            <a:ext cx="3544044" cy="481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>
                <a:solidFill>
                  <a:srgbClr val="666666"/>
                </a:solidFill>
                <a:latin typeface="Arimo"/>
                <a:ea typeface="Arimo"/>
                <a:cs typeface="Arimo"/>
                <a:sym typeface="Arimo"/>
              </a:rPr>
              <a:t>Avogadro's Law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9285685" y="7427565"/>
            <a:ext cx="8009930" cy="9929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666666"/>
                </a:solidFill>
                <a:latin typeface="IBM Plex Sans"/>
                <a:ea typeface="IBM Plex Sans"/>
                <a:cs typeface="IBM Plex Sans"/>
                <a:sym typeface="IBM Plex Sans"/>
              </a:rPr>
              <a:t>Equal volumes of gases contain equal numbers of molecules at same conditions.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 descr="preencoded.png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>
                <a:alpha val="90196"/>
              </a:srgbClr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0" y="0"/>
            <a:ext cx="18288000" cy="3544044"/>
            <a:chOff x="0" y="0"/>
            <a:chExt cx="24384000" cy="4725392"/>
          </a:xfrm>
        </p:grpSpPr>
        <p:sp>
          <p:nvSpPr>
            <p:cNvPr name="Freeform 7" id="7" descr="preencoded.png"/>
            <p:cNvSpPr/>
            <p:nvPr/>
          </p:nvSpPr>
          <p:spPr>
            <a:xfrm flipH="false" flipV="false" rot="0">
              <a:off x="0" y="0"/>
              <a:ext cx="24384000" cy="4725416"/>
            </a:xfrm>
            <a:custGeom>
              <a:avLst/>
              <a:gdLst/>
              <a:ahLst/>
              <a:cxnLst/>
              <a:rect r="r" b="b" t="t" l="l"/>
              <a:pathLst>
                <a:path h="4725416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4725416"/>
                  </a:lnTo>
                  <a:lnTo>
                    <a:pt x="0" y="4725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0" t="0" r="-1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992238" y="4355752"/>
            <a:ext cx="8547199" cy="9431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5562">
                <a:solidFill>
                  <a:srgbClr val="3F6FF3"/>
                </a:solidFill>
                <a:latin typeface="Arimo"/>
                <a:ea typeface="Arimo"/>
                <a:cs typeface="Arimo"/>
                <a:sym typeface="Arimo"/>
              </a:rPr>
              <a:t>Atomic &amp; Molecular Masses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987475" y="5719316"/>
            <a:ext cx="5254973" cy="3703588"/>
            <a:chOff x="0" y="0"/>
            <a:chExt cx="7006630" cy="493811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6350" y="6350"/>
              <a:ext cx="6993890" cy="4925441"/>
            </a:xfrm>
            <a:custGeom>
              <a:avLst/>
              <a:gdLst/>
              <a:ahLst/>
              <a:cxnLst/>
              <a:rect r="r" b="b" t="t" l="l"/>
              <a:pathLst>
                <a:path h="4925441" w="6993890">
                  <a:moveTo>
                    <a:pt x="0" y="340233"/>
                  </a:moveTo>
                  <a:cubicBezTo>
                    <a:pt x="0" y="152273"/>
                    <a:pt x="152400" y="0"/>
                    <a:pt x="340487" y="0"/>
                  </a:cubicBezTo>
                  <a:lnTo>
                    <a:pt x="6653403" y="0"/>
                  </a:lnTo>
                  <a:cubicBezTo>
                    <a:pt x="6841490" y="0"/>
                    <a:pt x="6993890" y="152273"/>
                    <a:pt x="6993890" y="340233"/>
                  </a:cubicBezTo>
                  <a:lnTo>
                    <a:pt x="6993890" y="4585208"/>
                  </a:lnTo>
                  <a:cubicBezTo>
                    <a:pt x="6993890" y="4773168"/>
                    <a:pt x="6841490" y="4925441"/>
                    <a:pt x="6653403" y="4925441"/>
                  </a:cubicBezTo>
                  <a:lnTo>
                    <a:pt x="340487" y="4925441"/>
                  </a:lnTo>
                  <a:cubicBezTo>
                    <a:pt x="152400" y="4925441"/>
                    <a:pt x="0" y="4773041"/>
                    <a:pt x="0" y="4585208"/>
                  </a:cubicBezTo>
                  <a:close/>
                </a:path>
              </a:pathLst>
            </a:custGeom>
            <a:solidFill>
              <a:srgbClr val="CFDBFC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7006590" cy="4938141"/>
            </a:xfrm>
            <a:custGeom>
              <a:avLst/>
              <a:gdLst/>
              <a:ahLst/>
              <a:cxnLst/>
              <a:rect r="r" b="b" t="t" l="l"/>
              <a:pathLst>
                <a:path h="4938141" w="7006590">
                  <a:moveTo>
                    <a:pt x="0" y="346583"/>
                  </a:moveTo>
                  <a:cubicBezTo>
                    <a:pt x="0" y="155194"/>
                    <a:pt x="155321" y="0"/>
                    <a:pt x="346837" y="0"/>
                  </a:cubicBezTo>
                  <a:lnTo>
                    <a:pt x="6659753" y="0"/>
                  </a:lnTo>
                  <a:lnTo>
                    <a:pt x="6659753" y="6350"/>
                  </a:lnTo>
                  <a:lnTo>
                    <a:pt x="6659753" y="0"/>
                  </a:lnTo>
                  <a:cubicBezTo>
                    <a:pt x="6851269" y="0"/>
                    <a:pt x="7006590" y="155194"/>
                    <a:pt x="7006590" y="346583"/>
                  </a:cubicBezTo>
                  <a:lnTo>
                    <a:pt x="7000240" y="346583"/>
                  </a:lnTo>
                  <a:lnTo>
                    <a:pt x="7006590" y="346583"/>
                  </a:lnTo>
                  <a:lnTo>
                    <a:pt x="7006590" y="4591558"/>
                  </a:lnTo>
                  <a:lnTo>
                    <a:pt x="7000240" y="4591558"/>
                  </a:lnTo>
                  <a:lnTo>
                    <a:pt x="7006590" y="4591558"/>
                  </a:lnTo>
                  <a:cubicBezTo>
                    <a:pt x="7006590" y="4782947"/>
                    <a:pt x="6851269" y="4938141"/>
                    <a:pt x="6659753" y="4938141"/>
                  </a:cubicBezTo>
                  <a:lnTo>
                    <a:pt x="6659753" y="4931791"/>
                  </a:lnTo>
                  <a:lnTo>
                    <a:pt x="6659753" y="4938141"/>
                  </a:lnTo>
                  <a:lnTo>
                    <a:pt x="346837" y="4938141"/>
                  </a:lnTo>
                  <a:lnTo>
                    <a:pt x="346837" y="4931791"/>
                  </a:lnTo>
                  <a:lnTo>
                    <a:pt x="346837" y="4938141"/>
                  </a:lnTo>
                  <a:cubicBezTo>
                    <a:pt x="155321" y="4938141"/>
                    <a:pt x="0" y="4782947"/>
                    <a:pt x="0" y="4591558"/>
                  </a:cubicBezTo>
                  <a:lnTo>
                    <a:pt x="0" y="346583"/>
                  </a:lnTo>
                  <a:lnTo>
                    <a:pt x="6350" y="346583"/>
                  </a:lnTo>
                  <a:lnTo>
                    <a:pt x="0" y="346583"/>
                  </a:lnTo>
                  <a:moveTo>
                    <a:pt x="12700" y="346583"/>
                  </a:moveTo>
                  <a:lnTo>
                    <a:pt x="12700" y="4591558"/>
                  </a:lnTo>
                  <a:lnTo>
                    <a:pt x="6350" y="4591558"/>
                  </a:lnTo>
                  <a:lnTo>
                    <a:pt x="12700" y="4591558"/>
                  </a:lnTo>
                  <a:cubicBezTo>
                    <a:pt x="12700" y="4775962"/>
                    <a:pt x="162306" y="4925441"/>
                    <a:pt x="346837" y="4925441"/>
                  </a:cubicBezTo>
                  <a:lnTo>
                    <a:pt x="6659753" y="4925441"/>
                  </a:lnTo>
                  <a:cubicBezTo>
                    <a:pt x="6844285" y="4925441"/>
                    <a:pt x="6993890" y="4775962"/>
                    <a:pt x="6993890" y="4591558"/>
                  </a:cubicBezTo>
                  <a:lnTo>
                    <a:pt x="6993890" y="346583"/>
                  </a:lnTo>
                  <a:cubicBezTo>
                    <a:pt x="6993890" y="162179"/>
                    <a:pt x="6844284" y="12700"/>
                    <a:pt x="6659753" y="12700"/>
                  </a:cubicBezTo>
                  <a:lnTo>
                    <a:pt x="346837" y="12700"/>
                  </a:lnTo>
                  <a:lnTo>
                    <a:pt x="346837" y="6350"/>
                  </a:lnTo>
                  <a:lnTo>
                    <a:pt x="346837" y="12700"/>
                  </a:lnTo>
                  <a:cubicBezTo>
                    <a:pt x="162306" y="12700"/>
                    <a:pt x="12700" y="162179"/>
                    <a:pt x="12700" y="346583"/>
                  </a:cubicBezTo>
                  <a:close/>
                </a:path>
              </a:pathLst>
            </a:custGeom>
            <a:solidFill>
              <a:srgbClr val="B5C1E2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285280" y="6017121"/>
            <a:ext cx="850552" cy="850552"/>
            <a:chOff x="0" y="0"/>
            <a:chExt cx="1134070" cy="113407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134110" cy="1134110"/>
            </a:xfrm>
            <a:custGeom>
              <a:avLst/>
              <a:gdLst/>
              <a:ahLst/>
              <a:cxnLst/>
              <a:rect r="r" b="b" t="t" l="l"/>
              <a:pathLst>
                <a:path h="1134110" w="1134110">
                  <a:moveTo>
                    <a:pt x="0" y="567055"/>
                  </a:moveTo>
                  <a:cubicBezTo>
                    <a:pt x="0" y="253873"/>
                    <a:pt x="253873" y="0"/>
                    <a:pt x="567055" y="0"/>
                  </a:cubicBezTo>
                  <a:cubicBezTo>
                    <a:pt x="880237" y="0"/>
                    <a:pt x="1134110" y="253873"/>
                    <a:pt x="1134110" y="567055"/>
                  </a:cubicBezTo>
                  <a:cubicBezTo>
                    <a:pt x="1134110" y="880237"/>
                    <a:pt x="880237" y="1134110"/>
                    <a:pt x="567055" y="1134110"/>
                  </a:cubicBezTo>
                  <a:cubicBezTo>
                    <a:pt x="253873" y="1134110"/>
                    <a:pt x="0" y="880237"/>
                    <a:pt x="0" y="567055"/>
                  </a:cubicBezTo>
                  <a:close/>
                </a:path>
              </a:pathLst>
            </a:custGeom>
            <a:solidFill>
              <a:srgbClr val="A2B9F9"/>
            </a:solidFill>
          </p:spPr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1519238" y="6203156"/>
            <a:ext cx="382637" cy="478334"/>
            <a:chOff x="0" y="0"/>
            <a:chExt cx="510183" cy="637778"/>
          </a:xfrm>
        </p:grpSpPr>
        <p:sp>
          <p:nvSpPr>
            <p:cNvPr name="Freeform 15" id="15" descr="preencoded.png"/>
            <p:cNvSpPr/>
            <p:nvPr/>
          </p:nvSpPr>
          <p:spPr>
            <a:xfrm flipH="false" flipV="false" rot="0">
              <a:off x="0" y="0"/>
              <a:ext cx="510159" cy="637794"/>
            </a:xfrm>
            <a:custGeom>
              <a:avLst/>
              <a:gdLst/>
              <a:ahLst/>
              <a:cxnLst/>
              <a:rect r="r" b="b" t="t" l="l"/>
              <a:pathLst>
                <a:path h="637794" w="510159">
                  <a:moveTo>
                    <a:pt x="0" y="0"/>
                  </a:moveTo>
                  <a:lnTo>
                    <a:pt x="510159" y="0"/>
                  </a:lnTo>
                  <a:lnTo>
                    <a:pt x="510159" y="637794"/>
                  </a:lnTo>
                  <a:lnTo>
                    <a:pt x="0" y="63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" t="0" r="-8" b="2"/>
              </a:stretch>
            </a:blip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1285280" y="7113091"/>
            <a:ext cx="3544044" cy="481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Atomic Mass Unit (u)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85280" y="7678490"/>
            <a:ext cx="4659362" cy="1446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1 u = 1/12 mass of carbon-12 atom = 1.66056 × 10⁻²⁴ g. Standard for comparing atomic masses.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6516440" y="5719316"/>
            <a:ext cx="5254973" cy="3703588"/>
            <a:chOff x="0" y="0"/>
            <a:chExt cx="7006630" cy="4938117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6350" y="6350"/>
              <a:ext cx="6993890" cy="4925441"/>
            </a:xfrm>
            <a:custGeom>
              <a:avLst/>
              <a:gdLst/>
              <a:ahLst/>
              <a:cxnLst/>
              <a:rect r="r" b="b" t="t" l="l"/>
              <a:pathLst>
                <a:path h="4925441" w="6993890">
                  <a:moveTo>
                    <a:pt x="0" y="340233"/>
                  </a:moveTo>
                  <a:cubicBezTo>
                    <a:pt x="0" y="152273"/>
                    <a:pt x="152400" y="0"/>
                    <a:pt x="340487" y="0"/>
                  </a:cubicBezTo>
                  <a:lnTo>
                    <a:pt x="6653403" y="0"/>
                  </a:lnTo>
                  <a:cubicBezTo>
                    <a:pt x="6841490" y="0"/>
                    <a:pt x="6993890" y="152273"/>
                    <a:pt x="6993890" y="340233"/>
                  </a:cubicBezTo>
                  <a:lnTo>
                    <a:pt x="6993890" y="4585208"/>
                  </a:lnTo>
                  <a:cubicBezTo>
                    <a:pt x="6993890" y="4773168"/>
                    <a:pt x="6841490" y="4925441"/>
                    <a:pt x="6653403" y="4925441"/>
                  </a:cubicBezTo>
                  <a:lnTo>
                    <a:pt x="340487" y="4925441"/>
                  </a:lnTo>
                  <a:cubicBezTo>
                    <a:pt x="152400" y="4925441"/>
                    <a:pt x="0" y="4773041"/>
                    <a:pt x="0" y="4585208"/>
                  </a:cubicBezTo>
                  <a:close/>
                </a:path>
              </a:pathLst>
            </a:custGeom>
            <a:solidFill>
              <a:srgbClr val="CFDBFC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7006590" cy="4938141"/>
            </a:xfrm>
            <a:custGeom>
              <a:avLst/>
              <a:gdLst/>
              <a:ahLst/>
              <a:cxnLst/>
              <a:rect r="r" b="b" t="t" l="l"/>
              <a:pathLst>
                <a:path h="4938141" w="7006590">
                  <a:moveTo>
                    <a:pt x="0" y="346583"/>
                  </a:moveTo>
                  <a:cubicBezTo>
                    <a:pt x="0" y="155194"/>
                    <a:pt x="155321" y="0"/>
                    <a:pt x="346837" y="0"/>
                  </a:cubicBezTo>
                  <a:lnTo>
                    <a:pt x="6659753" y="0"/>
                  </a:lnTo>
                  <a:lnTo>
                    <a:pt x="6659753" y="6350"/>
                  </a:lnTo>
                  <a:lnTo>
                    <a:pt x="6659753" y="0"/>
                  </a:lnTo>
                  <a:cubicBezTo>
                    <a:pt x="6851269" y="0"/>
                    <a:pt x="7006590" y="155194"/>
                    <a:pt x="7006590" y="346583"/>
                  </a:cubicBezTo>
                  <a:lnTo>
                    <a:pt x="7000240" y="346583"/>
                  </a:lnTo>
                  <a:lnTo>
                    <a:pt x="7006590" y="346583"/>
                  </a:lnTo>
                  <a:lnTo>
                    <a:pt x="7006590" y="4591558"/>
                  </a:lnTo>
                  <a:lnTo>
                    <a:pt x="7000240" y="4591558"/>
                  </a:lnTo>
                  <a:lnTo>
                    <a:pt x="7006590" y="4591558"/>
                  </a:lnTo>
                  <a:cubicBezTo>
                    <a:pt x="7006590" y="4782947"/>
                    <a:pt x="6851269" y="4938141"/>
                    <a:pt x="6659753" y="4938141"/>
                  </a:cubicBezTo>
                  <a:lnTo>
                    <a:pt x="6659753" y="4931791"/>
                  </a:lnTo>
                  <a:lnTo>
                    <a:pt x="6659753" y="4938141"/>
                  </a:lnTo>
                  <a:lnTo>
                    <a:pt x="346837" y="4938141"/>
                  </a:lnTo>
                  <a:lnTo>
                    <a:pt x="346837" y="4931791"/>
                  </a:lnTo>
                  <a:lnTo>
                    <a:pt x="346837" y="4938141"/>
                  </a:lnTo>
                  <a:cubicBezTo>
                    <a:pt x="155321" y="4938141"/>
                    <a:pt x="0" y="4782947"/>
                    <a:pt x="0" y="4591558"/>
                  </a:cubicBezTo>
                  <a:lnTo>
                    <a:pt x="0" y="346583"/>
                  </a:lnTo>
                  <a:lnTo>
                    <a:pt x="6350" y="346583"/>
                  </a:lnTo>
                  <a:lnTo>
                    <a:pt x="0" y="346583"/>
                  </a:lnTo>
                  <a:moveTo>
                    <a:pt x="12700" y="346583"/>
                  </a:moveTo>
                  <a:lnTo>
                    <a:pt x="12700" y="4591558"/>
                  </a:lnTo>
                  <a:lnTo>
                    <a:pt x="6350" y="4591558"/>
                  </a:lnTo>
                  <a:lnTo>
                    <a:pt x="12700" y="4591558"/>
                  </a:lnTo>
                  <a:cubicBezTo>
                    <a:pt x="12700" y="4775962"/>
                    <a:pt x="162306" y="4925441"/>
                    <a:pt x="346837" y="4925441"/>
                  </a:cubicBezTo>
                  <a:lnTo>
                    <a:pt x="6659753" y="4925441"/>
                  </a:lnTo>
                  <a:cubicBezTo>
                    <a:pt x="6844285" y="4925441"/>
                    <a:pt x="6993890" y="4775962"/>
                    <a:pt x="6993890" y="4591558"/>
                  </a:cubicBezTo>
                  <a:lnTo>
                    <a:pt x="6993890" y="346583"/>
                  </a:lnTo>
                  <a:cubicBezTo>
                    <a:pt x="6993890" y="162179"/>
                    <a:pt x="6844284" y="12700"/>
                    <a:pt x="6659753" y="12700"/>
                  </a:cubicBezTo>
                  <a:lnTo>
                    <a:pt x="346837" y="12700"/>
                  </a:lnTo>
                  <a:lnTo>
                    <a:pt x="346837" y="6350"/>
                  </a:lnTo>
                  <a:lnTo>
                    <a:pt x="346837" y="12700"/>
                  </a:lnTo>
                  <a:cubicBezTo>
                    <a:pt x="162306" y="12700"/>
                    <a:pt x="12700" y="162179"/>
                    <a:pt x="12700" y="346583"/>
                  </a:cubicBezTo>
                  <a:close/>
                </a:path>
              </a:pathLst>
            </a:custGeom>
            <a:solidFill>
              <a:srgbClr val="B5C1E2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6814245" y="6017121"/>
            <a:ext cx="850552" cy="850552"/>
            <a:chOff x="0" y="0"/>
            <a:chExt cx="1134070" cy="113407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134110" cy="1134110"/>
            </a:xfrm>
            <a:custGeom>
              <a:avLst/>
              <a:gdLst/>
              <a:ahLst/>
              <a:cxnLst/>
              <a:rect r="r" b="b" t="t" l="l"/>
              <a:pathLst>
                <a:path h="1134110" w="1134110">
                  <a:moveTo>
                    <a:pt x="0" y="567055"/>
                  </a:moveTo>
                  <a:cubicBezTo>
                    <a:pt x="0" y="253873"/>
                    <a:pt x="253873" y="0"/>
                    <a:pt x="567055" y="0"/>
                  </a:cubicBezTo>
                  <a:cubicBezTo>
                    <a:pt x="880237" y="0"/>
                    <a:pt x="1134110" y="253873"/>
                    <a:pt x="1134110" y="567055"/>
                  </a:cubicBezTo>
                  <a:cubicBezTo>
                    <a:pt x="1134110" y="880237"/>
                    <a:pt x="880237" y="1134110"/>
                    <a:pt x="567055" y="1134110"/>
                  </a:cubicBezTo>
                  <a:cubicBezTo>
                    <a:pt x="253873" y="1134110"/>
                    <a:pt x="0" y="880237"/>
                    <a:pt x="0" y="567055"/>
                  </a:cubicBezTo>
                  <a:close/>
                </a:path>
              </a:pathLst>
            </a:custGeom>
            <a:solidFill>
              <a:srgbClr val="A2B9F9"/>
            </a:solidFill>
          </p:spPr>
        </p:sp>
      </p:grpSp>
      <p:grpSp>
        <p:nvGrpSpPr>
          <p:cNvPr name="Group 23" id="23"/>
          <p:cNvGrpSpPr>
            <a:grpSpLocks noChangeAspect="true"/>
          </p:cNvGrpSpPr>
          <p:nvPr/>
        </p:nvGrpSpPr>
        <p:grpSpPr>
          <a:xfrm rot="0">
            <a:off x="7048202" y="6203156"/>
            <a:ext cx="382637" cy="478334"/>
            <a:chOff x="0" y="0"/>
            <a:chExt cx="510183" cy="637778"/>
          </a:xfrm>
        </p:grpSpPr>
        <p:sp>
          <p:nvSpPr>
            <p:cNvPr name="Freeform 24" id="24" descr="preencoded.png"/>
            <p:cNvSpPr/>
            <p:nvPr/>
          </p:nvSpPr>
          <p:spPr>
            <a:xfrm flipH="false" flipV="false" rot="0">
              <a:off x="0" y="0"/>
              <a:ext cx="510159" cy="637794"/>
            </a:xfrm>
            <a:custGeom>
              <a:avLst/>
              <a:gdLst/>
              <a:ahLst/>
              <a:cxnLst/>
              <a:rect r="r" b="b" t="t" l="l"/>
              <a:pathLst>
                <a:path h="637794" w="510159">
                  <a:moveTo>
                    <a:pt x="0" y="0"/>
                  </a:moveTo>
                  <a:lnTo>
                    <a:pt x="510159" y="0"/>
                  </a:lnTo>
                  <a:lnTo>
                    <a:pt x="510159" y="637794"/>
                  </a:lnTo>
                  <a:lnTo>
                    <a:pt x="0" y="63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3" t="0" r="-8" b="2"/>
              </a:stretch>
            </a:blipFill>
          </p:spPr>
        </p:sp>
      </p:grpSp>
      <p:sp>
        <p:nvSpPr>
          <p:cNvPr name="TextBox 25" id="25"/>
          <p:cNvSpPr txBox="true"/>
          <p:nvPr/>
        </p:nvSpPr>
        <p:spPr>
          <a:xfrm rot="0">
            <a:off x="6814245" y="7113091"/>
            <a:ext cx="3544044" cy="481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Molecular Mass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6814245" y="7678490"/>
            <a:ext cx="4659362" cy="1446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Sum of atomic masses in a molecule. Example: H₂O = 2(1.008) + 16.00 = 18.02 u</a:t>
            </a:r>
          </a:p>
        </p:txBody>
      </p:sp>
      <p:grpSp>
        <p:nvGrpSpPr>
          <p:cNvPr name="Group 27" id="27"/>
          <p:cNvGrpSpPr/>
          <p:nvPr/>
        </p:nvGrpSpPr>
        <p:grpSpPr>
          <a:xfrm rot="0">
            <a:off x="12045404" y="5719316"/>
            <a:ext cx="5254973" cy="3703588"/>
            <a:chOff x="0" y="0"/>
            <a:chExt cx="7006630" cy="4938117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6350" y="6350"/>
              <a:ext cx="6993890" cy="4925441"/>
            </a:xfrm>
            <a:custGeom>
              <a:avLst/>
              <a:gdLst/>
              <a:ahLst/>
              <a:cxnLst/>
              <a:rect r="r" b="b" t="t" l="l"/>
              <a:pathLst>
                <a:path h="4925441" w="6993890">
                  <a:moveTo>
                    <a:pt x="0" y="340233"/>
                  </a:moveTo>
                  <a:cubicBezTo>
                    <a:pt x="0" y="152273"/>
                    <a:pt x="152400" y="0"/>
                    <a:pt x="340487" y="0"/>
                  </a:cubicBezTo>
                  <a:lnTo>
                    <a:pt x="6653403" y="0"/>
                  </a:lnTo>
                  <a:cubicBezTo>
                    <a:pt x="6841490" y="0"/>
                    <a:pt x="6993890" y="152273"/>
                    <a:pt x="6993890" y="340233"/>
                  </a:cubicBezTo>
                  <a:lnTo>
                    <a:pt x="6993890" y="4585208"/>
                  </a:lnTo>
                  <a:cubicBezTo>
                    <a:pt x="6993890" y="4773168"/>
                    <a:pt x="6841490" y="4925441"/>
                    <a:pt x="6653403" y="4925441"/>
                  </a:cubicBezTo>
                  <a:lnTo>
                    <a:pt x="340487" y="4925441"/>
                  </a:lnTo>
                  <a:cubicBezTo>
                    <a:pt x="152400" y="4925441"/>
                    <a:pt x="0" y="4773041"/>
                    <a:pt x="0" y="4585208"/>
                  </a:cubicBezTo>
                  <a:close/>
                </a:path>
              </a:pathLst>
            </a:custGeom>
            <a:solidFill>
              <a:srgbClr val="CFDBFC"/>
            </a:solidFill>
          </p:spPr>
        </p:sp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7006590" cy="4938141"/>
            </a:xfrm>
            <a:custGeom>
              <a:avLst/>
              <a:gdLst/>
              <a:ahLst/>
              <a:cxnLst/>
              <a:rect r="r" b="b" t="t" l="l"/>
              <a:pathLst>
                <a:path h="4938141" w="7006590">
                  <a:moveTo>
                    <a:pt x="0" y="346583"/>
                  </a:moveTo>
                  <a:cubicBezTo>
                    <a:pt x="0" y="155194"/>
                    <a:pt x="155321" y="0"/>
                    <a:pt x="346837" y="0"/>
                  </a:cubicBezTo>
                  <a:lnTo>
                    <a:pt x="6659753" y="0"/>
                  </a:lnTo>
                  <a:lnTo>
                    <a:pt x="6659753" y="6350"/>
                  </a:lnTo>
                  <a:lnTo>
                    <a:pt x="6659753" y="0"/>
                  </a:lnTo>
                  <a:cubicBezTo>
                    <a:pt x="6851269" y="0"/>
                    <a:pt x="7006590" y="155194"/>
                    <a:pt x="7006590" y="346583"/>
                  </a:cubicBezTo>
                  <a:lnTo>
                    <a:pt x="7000240" y="346583"/>
                  </a:lnTo>
                  <a:lnTo>
                    <a:pt x="7006590" y="346583"/>
                  </a:lnTo>
                  <a:lnTo>
                    <a:pt x="7006590" y="4591558"/>
                  </a:lnTo>
                  <a:lnTo>
                    <a:pt x="7000240" y="4591558"/>
                  </a:lnTo>
                  <a:lnTo>
                    <a:pt x="7006590" y="4591558"/>
                  </a:lnTo>
                  <a:cubicBezTo>
                    <a:pt x="7006590" y="4782947"/>
                    <a:pt x="6851269" y="4938141"/>
                    <a:pt x="6659753" y="4938141"/>
                  </a:cubicBezTo>
                  <a:lnTo>
                    <a:pt x="6659753" y="4931791"/>
                  </a:lnTo>
                  <a:lnTo>
                    <a:pt x="6659753" y="4938141"/>
                  </a:lnTo>
                  <a:lnTo>
                    <a:pt x="346837" y="4938141"/>
                  </a:lnTo>
                  <a:lnTo>
                    <a:pt x="346837" y="4931791"/>
                  </a:lnTo>
                  <a:lnTo>
                    <a:pt x="346837" y="4938141"/>
                  </a:lnTo>
                  <a:cubicBezTo>
                    <a:pt x="155321" y="4938141"/>
                    <a:pt x="0" y="4782947"/>
                    <a:pt x="0" y="4591558"/>
                  </a:cubicBezTo>
                  <a:lnTo>
                    <a:pt x="0" y="346583"/>
                  </a:lnTo>
                  <a:lnTo>
                    <a:pt x="6350" y="346583"/>
                  </a:lnTo>
                  <a:lnTo>
                    <a:pt x="0" y="346583"/>
                  </a:lnTo>
                  <a:moveTo>
                    <a:pt x="12700" y="346583"/>
                  </a:moveTo>
                  <a:lnTo>
                    <a:pt x="12700" y="4591558"/>
                  </a:lnTo>
                  <a:lnTo>
                    <a:pt x="6350" y="4591558"/>
                  </a:lnTo>
                  <a:lnTo>
                    <a:pt x="12700" y="4591558"/>
                  </a:lnTo>
                  <a:cubicBezTo>
                    <a:pt x="12700" y="4775962"/>
                    <a:pt x="162306" y="4925441"/>
                    <a:pt x="346837" y="4925441"/>
                  </a:cubicBezTo>
                  <a:lnTo>
                    <a:pt x="6659753" y="4925441"/>
                  </a:lnTo>
                  <a:cubicBezTo>
                    <a:pt x="6844285" y="4925441"/>
                    <a:pt x="6993890" y="4775962"/>
                    <a:pt x="6993890" y="4591558"/>
                  </a:cubicBezTo>
                  <a:lnTo>
                    <a:pt x="6993890" y="346583"/>
                  </a:lnTo>
                  <a:cubicBezTo>
                    <a:pt x="6993890" y="162179"/>
                    <a:pt x="6844284" y="12700"/>
                    <a:pt x="6659753" y="12700"/>
                  </a:cubicBezTo>
                  <a:lnTo>
                    <a:pt x="346837" y="12700"/>
                  </a:lnTo>
                  <a:lnTo>
                    <a:pt x="346837" y="6350"/>
                  </a:lnTo>
                  <a:lnTo>
                    <a:pt x="346837" y="12700"/>
                  </a:lnTo>
                  <a:cubicBezTo>
                    <a:pt x="162306" y="12700"/>
                    <a:pt x="12700" y="162179"/>
                    <a:pt x="12700" y="346583"/>
                  </a:cubicBezTo>
                  <a:close/>
                </a:path>
              </a:pathLst>
            </a:custGeom>
            <a:solidFill>
              <a:srgbClr val="B5C1E2"/>
            </a:solid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12343210" y="6017121"/>
            <a:ext cx="850553" cy="850552"/>
            <a:chOff x="0" y="0"/>
            <a:chExt cx="1134070" cy="113407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1134110" cy="1134110"/>
            </a:xfrm>
            <a:custGeom>
              <a:avLst/>
              <a:gdLst/>
              <a:ahLst/>
              <a:cxnLst/>
              <a:rect r="r" b="b" t="t" l="l"/>
              <a:pathLst>
                <a:path h="1134110" w="1134110">
                  <a:moveTo>
                    <a:pt x="0" y="567055"/>
                  </a:moveTo>
                  <a:cubicBezTo>
                    <a:pt x="0" y="253873"/>
                    <a:pt x="253873" y="0"/>
                    <a:pt x="567055" y="0"/>
                  </a:cubicBezTo>
                  <a:cubicBezTo>
                    <a:pt x="880237" y="0"/>
                    <a:pt x="1134110" y="253873"/>
                    <a:pt x="1134110" y="567055"/>
                  </a:cubicBezTo>
                  <a:cubicBezTo>
                    <a:pt x="1134110" y="880237"/>
                    <a:pt x="880237" y="1134110"/>
                    <a:pt x="567055" y="1134110"/>
                  </a:cubicBezTo>
                  <a:cubicBezTo>
                    <a:pt x="253873" y="1134110"/>
                    <a:pt x="0" y="880237"/>
                    <a:pt x="0" y="567055"/>
                  </a:cubicBezTo>
                  <a:close/>
                </a:path>
              </a:pathLst>
            </a:custGeom>
            <a:solidFill>
              <a:srgbClr val="A2B9F9"/>
            </a:solidFill>
          </p:spPr>
        </p:sp>
      </p:grpSp>
      <p:grpSp>
        <p:nvGrpSpPr>
          <p:cNvPr name="Group 32" id="32"/>
          <p:cNvGrpSpPr>
            <a:grpSpLocks noChangeAspect="true"/>
          </p:cNvGrpSpPr>
          <p:nvPr/>
        </p:nvGrpSpPr>
        <p:grpSpPr>
          <a:xfrm rot="0">
            <a:off x="12577167" y="6203156"/>
            <a:ext cx="382638" cy="478334"/>
            <a:chOff x="0" y="0"/>
            <a:chExt cx="510183" cy="637778"/>
          </a:xfrm>
        </p:grpSpPr>
        <p:sp>
          <p:nvSpPr>
            <p:cNvPr name="Freeform 33" id="33" descr="preencoded.png"/>
            <p:cNvSpPr/>
            <p:nvPr/>
          </p:nvSpPr>
          <p:spPr>
            <a:xfrm flipH="false" flipV="false" rot="0">
              <a:off x="0" y="0"/>
              <a:ext cx="510159" cy="637794"/>
            </a:xfrm>
            <a:custGeom>
              <a:avLst/>
              <a:gdLst/>
              <a:ahLst/>
              <a:cxnLst/>
              <a:rect r="r" b="b" t="t" l="l"/>
              <a:pathLst>
                <a:path h="637794" w="510159">
                  <a:moveTo>
                    <a:pt x="0" y="0"/>
                  </a:moveTo>
                  <a:lnTo>
                    <a:pt x="510159" y="0"/>
                  </a:lnTo>
                  <a:lnTo>
                    <a:pt x="510159" y="637794"/>
                  </a:lnTo>
                  <a:lnTo>
                    <a:pt x="0" y="63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3" t="0" r="-8" b="2"/>
              </a:stretch>
            </a:blipFill>
          </p:spPr>
        </p:sp>
      </p:grpSp>
      <p:sp>
        <p:nvSpPr>
          <p:cNvPr name="TextBox 34" id="34"/>
          <p:cNvSpPr txBox="true"/>
          <p:nvPr/>
        </p:nvSpPr>
        <p:spPr>
          <a:xfrm rot="0">
            <a:off x="12343210" y="7113091"/>
            <a:ext cx="3544044" cy="481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Formula Mass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2343210" y="7678490"/>
            <a:ext cx="4659362" cy="1446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Used for ionic compounds without discrete molecules. Example: NaCl = 23.0 + 35.5 = 58.5 u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DAGy2F_Irs0</dc:identifier>
  <dcterms:modified xsi:type="dcterms:W3CDTF">2011-08-01T06:04:30Z</dcterms:modified>
  <cp:revision>1</cp:revision>
  <dc:title>Some Basic Concepts of Chemistry.pptx</dc:title>
</cp:coreProperties>
</file>